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9"/>
  </p:notesMasterIdLst>
  <p:handoutMasterIdLst>
    <p:handoutMasterId r:id="rId30"/>
  </p:handoutMasterIdLst>
  <p:sldIdLst>
    <p:sldId id="265" r:id="rId5"/>
    <p:sldId id="281" r:id="rId6"/>
    <p:sldId id="282" r:id="rId7"/>
    <p:sldId id="283" r:id="rId8"/>
    <p:sldId id="284" r:id="rId9"/>
    <p:sldId id="285" r:id="rId10"/>
    <p:sldId id="256" r:id="rId11"/>
    <p:sldId id="287" r:id="rId12"/>
    <p:sldId id="289" r:id="rId13"/>
    <p:sldId id="266" r:id="rId14"/>
    <p:sldId id="271" r:id="rId15"/>
    <p:sldId id="270" r:id="rId16"/>
    <p:sldId id="268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0" r:id="rId27"/>
    <p:sldId id="280" r:id="rId28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DFEAC2-31C5-4E20-8392-90B3ACECF82B}" type="datetime1">
              <a:rPr lang="tr-TR" smtClean="0"/>
              <a:t>25.04.2025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7:45:53.0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0,'1213'29'0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7:46:28.41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7:46:30.25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1127 220,'-80'-2,"-1"-2,1-5,1-3,-93-26,145 29,-43-20,45 17,-45-14,64 24,0-1,0 0,0 0,0-1,1 0,-1 0,1 0,0 0,-5-6,5 5,1 0,-1 1,-1 0,1 0,0 0,-12-4,15 7,-1 0,0 0,0 1,1 0,-1-1,0 1,0 0,0 0,0 1,1-1,-1 0,0 1,0 0,1 0,-1 0,1 0,-1 0,0 0,1 1,-4 2,-8 6,1 0,1 1,-21 22,21-19,-1-1,-29 22,-37 11,24-15,54-28,7-1,11-1,-9-1,3 1,1-1,-1 0,1-1,-1 0,0 0,1-2,-1 1,0-1,0-1,16-7,-19 6,1 1,-1 0,1 0,0 1,1 0,18-3,-4 3,34 1,-1 0,-43 0,0-1,0 0,0-1,0-1,14-6,-15 5,0 1,1 1,-1 0,1 0,20-1,-19 4,4 0,1-1,27-6,-42 7,0 1,0-1,-1 1,1 0,0 0,0 0,0 1,-1-1,1 1,0 1,-1-1,6 3,7 3,-1 1,15 10,18 10,7-8,-31-14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7:46:33.36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7:46:35.70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905 201,'-6'0,"1"-1,-1 0,1-1,0 1,-1-1,1 0,-6-3,-7-3,-36-12,17 5,0 1,-1 2,0 2,-59-8,72 16,-31-7,49 8,0-1,0 0,1 0,-1-1,0 0,1 0,-1-1,1 0,-6-4,5 2,1 2,-1-1,0 1,0 0,0 0,0 1,-1 0,1 1,-1-1,0 1,-10-1,-8 1,1 1,-32 2,21 0,29-1,1 0,-1 1,1 0,-1 0,1 0,0 1,-10 4,12-4,1-1,0 1,0 0,0 0,1 1,-1-1,0 1,1-1,0 1,-1 0,1-1,0 1,0 1,1-1,-3 5,-8 25,-11 23,23-56,-1 1,1 0,-1-1,1 1,-1 0,1 0,0-1,-1 1,1 0,0 0,0 0,0 0,0-1,0 1,0 0,0 0,0 0,0 0,0-1,0 1,0 0,0 0,1 0,-1-1,0 1,1 1,0-1,0-1,0 1,0 0,0-1,0 1,1-1,-1 1,0-1,0 0,0 1,0-1,0 0,1 0,-1 0,0 0,2 0,7-1,0 0,1-1,11-4,-18 5,34-7,0 1,72-2,80 10,-72 1,637-2,-748 0,-3 0,-1-1,1 1,-1 0,1 0,-1 1,1-1,-1 1,1-1,-1 1,1 0,-1 1,0-1,0 1,4 1,-7-2,0-1,1 1,-1-1,0 0,0 1,0-1,0 0,-1 1,1-1,0 1,0-1,0 0,0 1,0-1,0 0,0 1,-1-1,1 0,0 1,0-1,-1 0,1 0,0 1,0-1,-1 0,1 0,0 1,-1-1,1 0,0 0,0 0,-1 1,1-1,-1 0,1 0,0 0,-1 0,1 0,-1 0,-18 8,16-7,-157 58,138-52,-1-1,0-1,0-1,-40 2,-96-8,60 0,47 3,31 0,0 0,0-2,0 0,1-1,-37-9,39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7:46:57.81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7:46:03.0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7:46:03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7:46:06.3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7:46:06.5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7:46:08.4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7:46:08.6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7:46:25.47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7:46:28.09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0D7EAE-6B40-42B4-9C34-6BA0B13E0324}" type="datetime1">
              <a:rPr lang="tr-TR" noProof="0" smtClean="0"/>
              <a:t>25.04.2025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dirty="0"/>
              <a:t>Asıl metin stillerini düzenle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59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9E5D1-54B5-3C80-7EB5-4EA7C9843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1C601A82-577D-B985-22B5-B5B500ED49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>
            <a:extLst>
              <a:ext uri="{FF2B5EF4-FFF2-40B4-BE49-F238E27FC236}">
                <a16:creationId xmlns:a16="http://schemas.microsoft.com/office/drawing/2014/main" id="{78143D89-1872-4932-D18B-AB6B2B647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AA7DB3-A3F3-FA06-9942-5253F68FC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82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267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962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152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C94E88-F1F8-4CAB-9F29-9B03A1C10A31}" type="datetime1">
              <a:rPr lang="tr-TR" noProof="0" smtClean="0"/>
              <a:t>25.04.2025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/>
              <a:t>Asıl metin stillerini düzenlemek için tıklayın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/>
              <a:t>İkinci düzey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/>
              <a:t>Üçüncü düzey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/>
              <a:t>Dördüncü düzey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5EF780-D8D0-49CD-835A-B5D244B8054E}" type="datetime1">
              <a:rPr lang="tr-TR" noProof="0" smtClean="0"/>
              <a:t>25.04.2025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D95DCC-1E7A-4E1F-9CCC-D117988B022E}" type="datetime1">
              <a:rPr lang="tr-TR" noProof="0" smtClean="0"/>
              <a:t>25.04.2025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/>
              <a:t>Resim eklemek için simgeye tıklayın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85324-8F32-4C80-A359-D3A8C5DB7931}" type="datetime1">
              <a:rPr lang="tr-TR" noProof="0" smtClean="0"/>
              <a:t>25.04.2025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1EFAB-5A3E-4A81-B1B7-3E6936263CBE}" type="datetime1">
              <a:rPr lang="tr-TR" noProof="0" smtClean="0"/>
              <a:t>25.04.2025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 rtl="0">
              <a:defRPr sz="60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C1D2FD-63FB-47C0-929B-561F88D39C7E}" type="datetime1">
              <a:rPr lang="tr-TR" noProof="0" smtClean="0"/>
              <a:t>25.04.2025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40FE2-8244-4E8C-89F6-A069EF214C54}" type="datetime1">
              <a:rPr lang="tr-TR" noProof="0" smtClean="0"/>
              <a:t>25.04.2025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F57108-5D1B-4AF3-A09D-3E9B51DD64F9}" type="datetime1">
              <a:rPr lang="tr-TR" noProof="0" smtClean="0"/>
              <a:t>25.04.2025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DF5B11-2220-4957-B834-D72A7A6865A5}" type="datetime1">
              <a:rPr lang="tr-TR" noProof="0" smtClean="0"/>
              <a:t>25.04.2025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C8F7A0-535A-4EF9-8CED-F049CF164F43}" type="datetime1">
              <a:rPr lang="tr-TR" noProof="0" smtClean="0"/>
              <a:t>25.04.2025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5B58F-6C21-4971-B0FC-C86C7EDDE00A}" type="datetime1">
              <a:rPr lang="tr-TR" noProof="0" smtClean="0"/>
              <a:t>25.04.2025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/>
              <a:t>Resim eklemek için simgeye tıklayın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913516-4ACF-42A6-85AA-BE881FC0FF15}" type="datetime1">
              <a:rPr lang="tr-TR" noProof="0" smtClean="0"/>
              <a:t>25.04.2025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FA9B00F-A425-434F-A181-0B307C38ADD4}" type="datetime1">
              <a:rPr lang="tr-TR" noProof="0" smtClean="0"/>
              <a:t>25.04.2025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21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customXml" Target="../ink/ink7.xml"/><Relationship Id="rId17" Type="http://schemas.openxmlformats.org/officeDocument/2006/relationships/customXml" Target="../ink/ink11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0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5.png"/><Relationship Id="rId15" Type="http://schemas.openxmlformats.org/officeDocument/2006/relationships/customXml" Target="../ink/ink9.xml"/><Relationship Id="rId10" Type="http://schemas.openxmlformats.org/officeDocument/2006/relationships/customXml" Target="../ink/ink5.xml"/><Relationship Id="rId19" Type="http://schemas.openxmlformats.org/officeDocument/2006/relationships/customXml" Target="../ink/ink12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customXml" Target="../ink/ink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3073400"/>
          </a:xfrm>
        </p:spPr>
        <p:txBody>
          <a:bodyPr rtlCol="0">
            <a:normAutofit fontScale="90000"/>
          </a:bodyPr>
          <a:lstStyle/>
          <a:p>
            <a:pPr rtl="0"/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r>
              <a:rPr lang="tr-TR" sz="8000" b="1" dirty="0">
                <a:solidFill>
                  <a:schemeClr val="tx1"/>
                </a:solidFill>
              </a:rPr>
              <a:t>Vakalarla Ağır Astım</a:t>
            </a:r>
            <a:br>
              <a:rPr lang="tr-TR" sz="8000" dirty="0">
                <a:solidFill>
                  <a:schemeClr val="tx1"/>
                </a:solidFill>
              </a:rPr>
            </a:br>
            <a:endParaRPr lang="tr-TR" sz="8000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endParaRPr lang="tr-TR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rtl="0"/>
            <a:endParaRPr lang="tr-TR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rtl="0"/>
            <a:r>
              <a:rPr lang="tr-TR" sz="2600" b="1" dirty="0">
                <a:solidFill>
                  <a:schemeClr val="tx1"/>
                </a:solidFill>
                <a:latin typeface="+mj-lt"/>
              </a:rPr>
              <a:t>Uzm. Dr. Begüm Görgülü Akın</a:t>
            </a:r>
          </a:p>
          <a:p>
            <a:pPr rtl="0"/>
            <a:endParaRPr lang="tr-TR" sz="2600" b="1" dirty="0">
              <a:solidFill>
                <a:schemeClr val="tx1"/>
              </a:solidFill>
              <a:latin typeface="+mj-lt"/>
            </a:endParaRPr>
          </a:p>
          <a:p>
            <a:pPr rtl="0"/>
            <a:r>
              <a:rPr lang="tr-TR" sz="20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Ankara Bilkent Şehir Hastanesi</a:t>
            </a:r>
          </a:p>
          <a:p>
            <a:pPr rtl="0"/>
            <a:r>
              <a:rPr lang="tr-TR" sz="2000" b="1" kern="1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İmmünoloji ve Alerji Hastalıkları Kliniği</a:t>
            </a:r>
            <a:endParaRPr lang="tr-TR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2153920" y="365125"/>
            <a:ext cx="9199880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b="1" dirty="0">
                <a:solidFill>
                  <a:schemeClr val="tx1"/>
                </a:solidFill>
              </a:rPr>
              <a:t>2. Vaka 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39 yaş, kadın hasta, ev hanımı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046480" y="1825624"/>
            <a:ext cx="10307320" cy="4798695"/>
          </a:xfrm>
        </p:spPr>
        <p:txBody>
          <a:bodyPr rtlCol="0">
            <a:normAutofit fontScale="55000" lnSpcReduction="20000"/>
          </a:bodyPr>
          <a:lstStyle/>
          <a:p>
            <a:pPr marL="0" marR="0" indent="0" algn="l" rtl="0" fontAlgn="ctr">
              <a:lnSpc>
                <a:spcPct val="115000"/>
              </a:lnSpc>
              <a:buNone/>
            </a:pPr>
            <a:r>
              <a:rPr lang="en-US" sz="5100" b="1" i="0" u="sng" strike="noStrike" dirty="0" err="1"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Şikayeti</a:t>
            </a:r>
            <a:endParaRPr lang="tr-TR" sz="5100" b="1" i="0" u="none" strike="noStrike" dirty="0">
              <a:effectLst/>
              <a:latin typeface="+mj-lt"/>
            </a:endParaRPr>
          </a:p>
          <a:p>
            <a:pPr marL="0" marR="0" indent="0" algn="l" rtl="0" font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Nefes darlığı</a:t>
            </a:r>
            <a:endParaRPr lang="tr-TR" sz="5100" b="0" i="0" u="none" strike="noStrike" dirty="0">
              <a:effectLst/>
              <a:latin typeface="+mj-lt"/>
            </a:endParaRPr>
          </a:p>
          <a:p>
            <a:pPr marL="0" marR="0" indent="0" algn="l" rtl="0" fontAlgn="ctr">
              <a:lnSpc>
                <a:spcPct val="115000"/>
              </a:lnSpc>
              <a:buNone/>
            </a:pPr>
            <a:r>
              <a:rPr lang="en-US" sz="5100" b="1" i="0" u="sng" strike="noStrike" dirty="0"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Öykü </a:t>
            </a:r>
            <a:endParaRPr lang="tr-TR" sz="5100" b="1" i="0" u="none" strike="noStrike" dirty="0">
              <a:effectLst/>
              <a:latin typeface="+mj-lt"/>
            </a:endParaRPr>
          </a:p>
          <a:p>
            <a:pPr marL="0" marR="0" indent="0" algn="l" rtl="0" font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en-US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15 </a:t>
            </a:r>
            <a:r>
              <a:rPr lang="en-US" sz="5100" b="0" i="0" u="none" strike="noStrike" dirty="0" err="1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yaşından</a:t>
            </a:r>
            <a:r>
              <a:rPr lang="en-US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 </a:t>
            </a:r>
            <a:r>
              <a:rPr lang="en-US" sz="5100" b="0" i="0" u="none" strike="noStrike" dirty="0" err="1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beri</a:t>
            </a:r>
            <a:r>
              <a:rPr lang="en-US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 </a:t>
            </a:r>
            <a:r>
              <a:rPr lang="en-US" sz="5100" b="0" i="0" u="none" strike="noStrike" dirty="0" err="1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astım</a:t>
            </a:r>
            <a:r>
              <a:rPr lang="en-US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 </a:t>
            </a:r>
            <a:r>
              <a:rPr lang="en-US" sz="5100" b="0" i="0" u="none" strike="noStrike" dirty="0" err="1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tanısı</a:t>
            </a:r>
            <a:r>
              <a:rPr lang="en-US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 </a:t>
            </a:r>
            <a:r>
              <a:rPr lang="tr-TR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mevcut.</a:t>
            </a:r>
            <a:endParaRPr lang="tr-TR" sz="5100" b="0" i="0" u="none" strike="noStrike" dirty="0">
              <a:effectLst/>
              <a:latin typeface="+mj-lt"/>
            </a:endParaRPr>
          </a:p>
          <a:p>
            <a:pPr marL="0" indent="0" font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5100" b="0" i="0" u="none" strike="noStrike" dirty="0" err="1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Budesonid</a:t>
            </a:r>
            <a:r>
              <a:rPr lang="tr-TR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 –</a:t>
            </a:r>
            <a:r>
              <a:rPr lang="tr-TR" sz="5100" b="0" i="0" u="none" strike="noStrike" dirty="0" err="1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formoterol</a:t>
            </a:r>
            <a:r>
              <a:rPr lang="tr-TR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 (160/4.5 </a:t>
            </a:r>
            <a:r>
              <a:rPr lang="tr-TR" sz="5100" b="0" i="0" u="none" strike="noStrike" dirty="0" err="1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mcg</a:t>
            </a:r>
            <a:r>
              <a:rPr lang="tr-TR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)  </a:t>
            </a:r>
            <a:r>
              <a:rPr lang="tr-TR" sz="5100" dirty="0">
                <a:latin typeface="+mj-lt"/>
                <a:ea typeface="Commissioner" panose="020B0604020202020204" charset="0"/>
                <a:cs typeface="Commissioner" panose="020B0604020202020204" charset="0"/>
              </a:rPr>
              <a:t>(2x2)</a:t>
            </a:r>
            <a:r>
              <a:rPr lang="en-US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, montelukast </a:t>
            </a:r>
            <a:r>
              <a:rPr lang="en-US" sz="5100" b="0" i="0" u="none" strike="noStrike" dirty="0" err="1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düzenli</a:t>
            </a:r>
            <a:r>
              <a:rPr lang="en-US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 </a:t>
            </a:r>
            <a:r>
              <a:rPr lang="en-US" sz="5100" b="0" i="0" u="none" strike="noStrike" dirty="0" err="1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kullanıyor</a:t>
            </a:r>
            <a:r>
              <a:rPr lang="tr-TR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.</a:t>
            </a:r>
            <a:endParaRPr lang="tr-TR" sz="5100" b="0" i="0" u="none" strike="noStrike" dirty="0">
              <a:effectLst/>
              <a:latin typeface="+mj-lt"/>
            </a:endParaRPr>
          </a:p>
          <a:p>
            <a:pPr marL="0" marR="0" indent="0" algn="l" rtl="0" font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en-US" sz="5100" b="0" i="0" u="none" strike="noStrike" dirty="0" err="1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LH’de</a:t>
            </a:r>
            <a:r>
              <a:rPr lang="en-US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 </a:t>
            </a:r>
            <a:r>
              <a:rPr lang="en-US" sz="5100" b="0" i="0" u="none" strike="noStrike" dirty="0" err="1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budesonid</a:t>
            </a:r>
            <a:r>
              <a:rPr lang="en-US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 -formoterol </a:t>
            </a:r>
            <a:r>
              <a:rPr lang="tr-TR" sz="51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alıyor.</a:t>
            </a:r>
            <a:endParaRPr lang="tr-TR" sz="5100" b="0" i="0" u="none" strike="noStrike" dirty="0">
              <a:effectLst/>
              <a:latin typeface="+mj-lt"/>
            </a:endParaRPr>
          </a:p>
          <a:p>
            <a:pPr lv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A8ABCC-19FC-6C8F-C890-4A123164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39 yaş, kadın hasta, ev hanımı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060318-73E7-75D6-7940-AC5A593B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480" y="1564640"/>
            <a:ext cx="10053320" cy="4928235"/>
          </a:xfrm>
        </p:spPr>
        <p:txBody>
          <a:bodyPr>
            <a:normAutofit fontScale="47500" lnSpcReduction="20000"/>
          </a:bodyPr>
          <a:lstStyle/>
          <a:p>
            <a:pPr marL="0" marR="0" indent="0" algn="l" rtl="0" eaLnBrk="1" fontAlgn="auto" latinLnBrk="0" hangingPunct="1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4400" b="0" i="0" u="none" strike="noStrike" kern="1200" spc="0" baseline="0" dirty="0">
                <a:ln>
                  <a:noFill/>
                </a:ln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Son 6 aydır öksürük ve nefes darlığı atakları </a:t>
            </a:r>
            <a:r>
              <a:rPr lang="tr-TR" sz="44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var.</a:t>
            </a:r>
            <a:endParaRPr lang="tr-TR" sz="4400" b="0" i="0" u="none" strike="noStrike" kern="1200" spc="0" baseline="0" dirty="0">
              <a:ln>
                <a:noFill/>
              </a:ln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4400" b="0" i="0" u="none" strike="noStrike" kern="1200" spc="0" baseline="0" dirty="0">
                <a:ln>
                  <a:noFill/>
                </a:ln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Haftada en az 1 gece astım nedeni ile uyanıyor.</a:t>
            </a:r>
            <a:endParaRPr lang="tr-TR" sz="4400" b="0" i="0" u="none" strike="noStrike" dirty="0">
              <a:effectLst/>
              <a:latin typeface="+mj-lt"/>
            </a:endParaRPr>
          </a:p>
          <a:p>
            <a:pPr marL="0" marR="0" indent="0" algn="l" rtl="0" eaLnBrk="1" fontAlgn="auto" latinLnBrk="0" hangingPunct="1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4400" b="0" i="0" u="none" strike="noStrike" kern="1200" spc="0" baseline="0" dirty="0">
                <a:ln>
                  <a:noFill/>
                </a:ln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Hemen hemen </a:t>
            </a:r>
            <a:r>
              <a:rPr lang="tr-TR" sz="4400" b="0" i="0" u="none" strike="noStrike" kern="1200" spc="0" baseline="0" dirty="0" err="1">
                <a:ln>
                  <a:noFill/>
                </a:ln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hergün</a:t>
            </a:r>
            <a:r>
              <a:rPr lang="tr-TR" sz="4400" b="0" i="0" u="none" strike="noStrike" kern="1200" spc="0" baseline="0" dirty="0">
                <a:ln>
                  <a:noFill/>
                </a:ln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ek </a:t>
            </a:r>
            <a:r>
              <a:rPr lang="tr-TR" sz="4400" b="0" i="0" u="none" strike="noStrike" kern="1200" spc="0" baseline="0" dirty="0" err="1">
                <a:ln>
                  <a:noFill/>
                </a:ln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budesonid-formoterol</a:t>
            </a:r>
            <a:r>
              <a:rPr lang="tr-TR" sz="4400" b="0" i="0" u="none" strike="noStrike" kern="1200" spc="0" baseline="0" dirty="0">
                <a:ln>
                  <a:noFill/>
                </a:ln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1-2 doz kullanıyor.</a:t>
            </a:r>
            <a:endParaRPr lang="tr-TR" sz="4400" b="0" i="0" u="none" strike="noStrike" dirty="0">
              <a:effectLst/>
              <a:latin typeface="+mj-lt"/>
            </a:endParaRPr>
          </a:p>
          <a:p>
            <a:pPr marL="0" marR="0" indent="0" algn="l" rtl="0" fontAlgn="ctr">
              <a:lnSpc>
                <a:spcPct val="115000"/>
              </a:lnSpc>
              <a:buNone/>
            </a:pPr>
            <a:r>
              <a:rPr lang="tr-TR" sz="4400" b="1" i="0" u="sng" strike="noStrike" dirty="0"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Özgeçmiş</a:t>
            </a:r>
            <a:endParaRPr lang="tr-TR" sz="4400" b="1" i="0" u="sng" strike="noStrike" dirty="0">
              <a:effectLst/>
              <a:latin typeface="+mj-lt"/>
            </a:endParaRPr>
          </a:p>
          <a:p>
            <a:pPr marL="0" marR="0" indent="0" algn="l" rtl="0" font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44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Sigara kullanımı yok.</a:t>
            </a:r>
            <a:endParaRPr lang="tr-TR" sz="4400" b="0" i="0" u="none" strike="noStrike" dirty="0">
              <a:effectLst/>
              <a:latin typeface="+mj-lt"/>
            </a:endParaRPr>
          </a:p>
          <a:p>
            <a:pPr marL="0" marR="0" indent="0" algn="l" rtl="0" eaLnBrk="1" fontAlgn="auto" latinLnBrk="0" hangingPunct="1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44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Hipotiroidi: </a:t>
            </a:r>
            <a:r>
              <a:rPr lang="tr-TR" sz="4400" b="0" i="0" u="none" strike="noStrike" dirty="0" err="1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levotiroksin</a:t>
            </a:r>
            <a:endParaRPr lang="tr-TR" sz="4400" b="0" i="0" u="none" strike="noStrike" dirty="0">
              <a:effectLst/>
              <a:latin typeface="+mj-lt"/>
            </a:endParaRPr>
          </a:p>
          <a:p>
            <a:pPr marL="0" marR="0" indent="0" algn="l" rtl="0" eaLnBrk="1" fontAlgn="auto" latinLnBrk="0" hangingPunct="1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4400" b="1" i="0" u="sng" strike="noStrike" dirty="0" err="1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Soygeçmiş</a:t>
            </a:r>
            <a:endParaRPr lang="tr-TR" sz="4400" b="1" u="sng" dirty="0">
              <a:latin typeface="+mj-lt"/>
              <a:ea typeface="Commissioner" panose="020B0604020202020204" charset="0"/>
              <a:cs typeface="Commissioner" panose="020B0604020202020204" charset="0"/>
            </a:endParaRPr>
          </a:p>
          <a:p>
            <a:pPr marL="0" marR="0" indent="0" algn="l" rtl="0" eaLnBrk="1" fontAlgn="auto" latinLnBrk="0" hangingPunct="1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44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 Anne astım</a:t>
            </a:r>
            <a:endParaRPr lang="tr-TR" sz="4400" b="0" i="0" u="none" strike="noStrike" dirty="0">
              <a:effectLst/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327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27FCD1-24AC-E0CC-EB3D-5BA30D8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Astım kontrolü değerlendirilmesi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F5B5C7-147B-822E-8992-67AA39B5F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l" rtl="0" fontAlgn="ctr">
              <a:lnSpc>
                <a:spcPct val="115000"/>
              </a:lnSpc>
              <a:buNone/>
            </a:pPr>
            <a:r>
              <a:rPr lang="en-US" sz="2400" b="1" i="0" u="sng" strike="noStrike" dirty="0" err="1">
                <a:solidFill>
                  <a:srgbClr val="0A0A0A"/>
                </a:solidFill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Astım</a:t>
            </a:r>
            <a:r>
              <a:rPr lang="en-US" sz="2400" b="1" i="0" u="sng" strike="noStrike" dirty="0">
                <a:solidFill>
                  <a:srgbClr val="0A0A0A"/>
                </a:solidFill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 </a:t>
            </a:r>
            <a:r>
              <a:rPr lang="en-US" sz="2400" b="1" i="0" u="sng" strike="noStrike" dirty="0" err="1">
                <a:solidFill>
                  <a:srgbClr val="0A0A0A"/>
                </a:solidFill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kontrolü</a:t>
            </a:r>
            <a:endParaRPr lang="tr-TR" sz="2400" b="1" i="0" u="none" strike="noStrike" dirty="0">
              <a:effectLst/>
              <a:latin typeface="+mj-lt"/>
            </a:endParaRPr>
          </a:p>
          <a:p>
            <a:pPr marL="0" marR="0" indent="0" algn="l" rtl="0" font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AKT: 15</a:t>
            </a:r>
          </a:p>
          <a:p>
            <a:pPr marL="0" marR="0" indent="0" algn="l" rtl="0" font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4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on 1 yılda steroid kullanımı gerektiren 1 astım atağı var.</a:t>
            </a:r>
            <a:endParaRPr lang="tr-TR" sz="2400" b="0" i="0" u="none" strike="noStrike" dirty="0">
              <a:effectLst/>
              <a:latin typeface="+mj-lt"/>
            </a:endParaRPr>
          </a:p>
          <a:p>
            <a:pPr marL="0" marR="0" indent="0" algn="l" rtl="0" fontAlgn="ctr">
              <a:lnSpc>
                <a:spcPct val="115000"/>
              </a:lnSpc>
              <a:buNone/>
            </a:pPr>
            <a:r>
              <a:rPr lang="en-US" sz="2400" b="1" i="0" u="sng" strike="noStrike" dirty="0">
                <a:solidFill>
                  <a:srgbClr val="0A0A0A"/>
                </a:solidFill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Fizik </a:t>
            </a:r>
            <a:r>
              <a:rPr lang="en-US" sz="2400" b="1" i="0" u="sng" strike="noStrike" dirty="0" err="1">
                <a:solidFill>
                  <a:srgbClr val="0A0A0A"/>
                </a:solidFill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muayene</a:t>
            </a:r>
            <a:endParaRPr lang="tr-TR" sz="2400" b="1" i="0" u="none" strike="noStrike" dirty="0">
              <a:effectLst/>
              <a:latin typeface="+mj-lt"/>
            </a:endParaRPr>
          </a:p>
          <a:p>
            <a:pPr marL="0" marR="0" indent="0" algn="l" rtl="0" font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400" b="0" i="0" u="none" strike="noStrike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Vital</a:t>
            </a: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bulguları olağan, </a:t>
            </a:r>
          </a:p>
          <a:p>
            <a:pPr marL="0" marR="0" indent="0" algn="l" rtl="0" font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SSFM: olağan</a:t>
            </a:r>
            <a:endParaRPr lang="tr-TR" sz="2400" b="0" i="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41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24100" y="1"/>
            <a:ext cx="9029700" cy="1690688"/>
          </a:xfrm>
        </p:spPr>
        <p:txBody>
          <a:bodyPr rtlCol="0"/>
          <a:lstStyle/>
          <a:p>
            <a:pPr rtl="0"/>
            <a:r>
              <a:rPr lang="tr-TR" b="1" dirty="0" err="1">
                <a:solidFill>
                  <a:schemeClr val="tx1"/>
                </a:solidFill>
              </a:rPr>
              <a:t>Spirometri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9481CDE8-D8E7-CCEB-B4DC-A4724CD6D8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49627" y="1359694"/>
            <a:ext cx="10154787" cy="5244306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7EE0275-973E-61CA-7A24-2F555184B082}"/>
              </a:ext>
            </a:extLst>
          </p:cNvPr>
          <p:cNvSpPr/>
          <p:nvPr/>
        </p:nvSpPr>
        <p:spPr>
          <a:xfrm>
            <a:off x="5913120" y="2834640"/>
            <a:ext cx="537652" cy="40640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8B72F0-E23F-D4C8-DFED-381DFBDE8D21}"/>
              </a:ext>
            </a:extLst>
          </p:cNvPr>
          <p:cNvSpPr/>
          <p:nvPr/>
        </p:nvSpPr>
        <p:spPr>
          <a:xfrm>
            <a:off x="8382000" y="2834640"/>
            <a:ext cx="579120" cy="40640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B13459F-8273-C15E-8745-D52D1AFC4B09}"/>
              </a:ext>
            </a:extLst>
          </p:cNvPr>
          <p:cNvSpPr/>
          <p:nvPr/>
        </p:nvSpPr>
        <p:spPr>
          <a:xfrm>
            <a:off x="9499600" y="2834640"/>
            <a:ext cx="579120" cy="4064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B539A6B-3162-2D40-AE15-1CE7D8741A92}"/>
              </a:ext>
            </a:extLst>
          </p:cNvPr>
          <p:cNvSpPr txBox="1"/>
          <p:nvPr/>
        </p:nvSpPr>
        <p:spPr>
          <a:xfrm>
            <a:off x="7538720" y="374293"/>
            <a:ext cx="36576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DC20D4A-EA54-AC5B-A36C-A86329689A69}"/>
              </a:ext>
            </a:extLst>
          </p:cNvPr>
          <p:cNvSpPr txBox="1"/>
          <p:nvPr/>
        </p:nvSpPr>
        <p:spPr>
          <a:xfrm>
            <a:off x="8178800" y="535356"/>
            <a:ext cx="302561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+mj-lt"/>
              </a:rPr>
              <a:t>FEV1 </a:t>
            </a:r>
          </a:p>
          <a:p>
            <a:r>
              <a:rPr lang="tr-TR" b="1" dirty="0">
                <a:solidFill>
                  <a:srgbClr val="FF0000"/>
                </a:solidFill>
                <a:latin typeface="+mj-lt"/>
              </a:rPr>
              <a:t>500 ml-% 36 </a:t>
            </a:r>
            <a:r>
              <a:rPr lang="tr-TR" b="1" dirty="0" err="1">
                <a:solidFill>
                  <a:srgbClr val="FF0000"/>
                </a:solidFill>
                <a:latin typeface="+mj-lt"/>
              </a:rPr>
              <a:t>reversibilite</a:t>
            </a:r>
            <a:endParaRPr lang="tr-TR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836A7BCA-46B4-DACC-6E71-ED765A2DBA74}"/>
                  </a:ext>
                </a:extLst>
              </p14:cNvPr>
              <p14:cNvContentPartPr/>
              <p14:nvPr/>
            </p14:nvContentPartPr>
            <p14:xfrm>
              <a:off x="4887120" y="2996960"/>
              <a:ext cx="437040" cy="1080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836A7BCA-46B4-DACC-6E71-ED765A2DBA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3120" y="2888960"/>
                <a:ext cx="5446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Mürekkep 11">
                <a:extLst>
                  <a:ext uri="{FF2B5EF4-FFF2-40B4-BE49-F238E27FC236}">
                    <a16:creationId xmlns:a16="http://schemas.microsoft.com/office/drawing/2014/main" id="{FA96F8E3-9740-FD37-4BE2-918BD48F9022}"/>
                  </a:ext>
                </a:extLst>
              </p14:cNvPr>
              <p14:cNvContentPartPr/>
              <p14:nvPr/>
            </p14:nvContentPartPr>
            <p14:xfrm>
              <a:off x="7548600" y="2966360"/>
              <a:ext cx="360" cy="360"/>
            </p14:xfrm>
          </p:contentPart>
        </mc:Choice>
        <mc:Fallback xmlns="">
          <p:pic>
            <p:nvPicPr>
              <p:cNvPr id="12" name="Mürekkep 11">
                <a:extLst>
                  <a:ext uri="{FF2B5EF4-FFF2-40B4-BE49-F238E27FC236}">
                    <a16:creationId xmlns:a16="http://schemas.microsoft.com/office/drawing/2014/main" id="{FA96F8E3-9740-FD37-4BE2-918BD48F90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94960" y="28583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Mürekkep 12">
                <a:extLst>
                  <a:ext uri="{FF2B5EF4-FFF2-40B4-BE49-F238E27FC236}">
                    <a16:creationId xmlns:a16="http://schemas.microsoft.com/office/drawing/2014/main" id="{DB833DB3-7561-450E-238B-353900D5CB4C}"/>
                  </a:ext>
                </a:extLst>
              </p14:cNvPr>
              <p14:cNvContentPartPr/>
              <p14:nvPr/>
            </p14:nvContentPartPr>
            <p14:xfrm>
              <a:off x="7548600" y="2966360"/>
              <a:ext cx="360" cy="360"/>
            </p14:xfrm>
          </p:contentPart>
        </mc:Choice>
        <mc:Fallback xmlns="">
          <p:pic>
            <p:nvPicPr>
              <p:cNvPr id="13" name="Mürekkep 12">
                <a:extLst>
                  <a:ext uri="{FF2B5EF4-FFF2-40B4-BE49-F238E27FC236}">
                    <a16:creationId xmlns:a16="http://schemas.microsoft.com/office/drawing/2014/main" id="{DB833DB3-7561-450E-238B-353900D5CB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94960" y="28583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Mürekkep 13">
                <a:extLst>
                  <a:ext uri="{FF2B5EF4-FFF2-40B4-BE49-F238E27FC236}">
                    <a16:creationId xmlns:a16="http://schemas.microsoft.com/office/drawing/2014/main" id="{13C0EB58-057B-D81E-6F5F-6551392BEA55}"/>
                  </a:ext>
                </a:extLst>
              </p14:cNvPr>
              <p14:cNvContentPartPr/>
              <p14:nvPr/>
            </p14:nvContentPartPr>
            <p14:xfrm>
              <a:off x="7446720" y="2946200"/>
              <a:ext cx="360" cy="360"/>
            </p14:xfrm>
          </p:contentPart>
        </mc:Choice>
        <mc:Fallback xmlns="">
          <p:pic>
            <p:nvPicPr>
              <p:cNvPr id="14" name="Mürekkep 13">
                <a:extLst>
                  <a:ext uri="{FF2B5EF4-FFF2-40B4-BE49-F238E27FC236}">
                    <a16:creationId xmlns:a16="http://schemas.microsoft.com/office/drawing/2014/main" id="{13C0EB58-057B-D81E-6F5F-6551392BEA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93080" y="28382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Mürekkep 14">
                <a:extLst>
                  <a:ext uri="{FF2B5EF4-FFF2-40B4-BE49-F238E27FC236}">
                    <a16:creationId xmlns:a16="http://schemas.microsoft.com/office/drawing/2014/main" id="{53269B6F-7851-E164-D100-8AABB07D89E5}"/>
                  </a:ext>
                </a:extLst>
              </p14:cNvPr>
              <p14:cNvContentPartPr/>
              <p14:nvPr/>
            </p14:nvContentPartPr>
            <p14:xfrm>
              <a:off x="7446720" y="2946200"/>
              <a:ext cx="360" cy="360"/>
            </p14:xfrm>
          </p:contentPart>
        </mc:Choice>
        <mc:Fallback xmlns="">
          <p:pic>
            <p:nvPicPr>
              <p:cNvPr id="15" name="Mürekkep 14">
                <a:extLst>
                  <a:ext uri="{FF2B5EF4-FFF2-40B4-BE49-F238E27FC236}">
                    <a16:creationId xmlns:a16="http://schemas.microsoft.com/office/drawing/2014/main" id="{53269B6F-7851-E164-D100-8AABB07D89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93080" y="28382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Mürekkep 15">
                <a:extLst>
                  <a:ext uri="{FF2B5EF4-FFF2-40B4-BE49-F238E27FC236}">
                    <a16:creationId xmlns:a16="http://schemas.microsoft.com/office/drawing/2014/main" id="{5C5CC120-CA22-B973-6A49-447EF5D7FAC6}"/>
                  </a:ext>
                </a:extLst>
              </p14:cNvPr>
              <p14:cNvContentPartPr/>
              <p14:nvPr/>
            </p14:nvContentPartPr>
            <p14:xfrm>
              <a:off x="7345560" y="2996960"/>
              <a:ext cx="360" cy="360"/>
            </p14:xfrm>
          </p:contentPart>
        </mc:Choice>
        <mc:Fallback xmlns="">
          <p:pic>
            <p:nvPicPr>
              <p:cNvPr id="16" name="Mürekkep 15">
                <a:extLst>
                  <a:ext uri="{FF2B5EF4-FFF2-40B4-BE49-F238E27FC236}">
                    <a16:creationId xmlns:a16="http://schemas.microsoft.com/office/drawing/2014/main" id="{5C5CC120-CA22-B973-6A49-447EF5D7FA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1560" y="28889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Mürekkep 16">
                <a:extLst>
                  <a:ext uri="{FF2B5EF4-FFF2-40B4-BE49-F238E27FC236}">
                    <a16:creationId xmlns:a16="http://schemas.microsoft.com/office/drawing/2014/main" id="{8BCBA9AC-46A9-BD67-A8DF-A31D02E232FB}"/>
                  </a:ext>
                </a:extLst>
              </p14:cNvPr>
              <p14:cNvContentPartPr/>
              <p14:nvPr/>
            </p14:nvContentPartPr>
            <p14:xfrm>
              <a:off x="7345560" y="2996960"/>
              <a:ext cx="360" cy="360"/>
            </p14:xfrm>
          </p:contentPart>
        </mc:Choice>
        <mc:Fallback xmlns="">
          <p:pic>
            <p:nvPicPr>
              <p:cNvPr id="17" name="Mürekkep 16">
                <a:extLst>
                  <a:ext uri="{FF2B5EF4-FFF2-40B4-BE49-F238E27FC236}">
                    <a16:creationId xmlns:a16="http://schemas.microsoft.com/office/drawing/2014/main" id="{8BCBA9AC-46A9-BD67-A8DF-A31D02E232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1560" y="28889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Mürekkep 17">
                <a:extLst>
                  <a:ext uri="{FF2B5EF4-FFF2-40B4-BE49-F238E27FC236}">
                    <a16:creationId xmlns:a16="http://schemas.microsoft.com/office/drawing/2014/main" id="{60D4E0F2-F4A0-BA89-548B-0A681E39B4C5}"/>
                  </a:ext>
                </a:extLst>
              </p14:cNvPr>
              <p14:cNvContentPartPr/>
              <p14:nvPr/>
            </p14:nvContentPartPr>
            <p14:xfrm>
              <a:off x="7335120" y="2926040"/>
              <a:ext cx="360" cy="360"/>
            </p14:xfrm>
          </p:contentPart>
        </mc:Choice>
        <mc:Fallback xmlns="">
          <p:pic>
            <p:nvPicPr>
              <p:cNvPr id="18" name="Mürekkep 17">
                <a:extLst>
                  <a:ext uri="{FF2B5EF4-FFF2-40B4-BE49-F238E27FC236}">
                    <a16:creationId xmlns:a16="http://schemas.microsoft.com/office/drawing/2014/main" id="{60D4E0F2-F4A0-BA89-548B-0A681E39B4C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45120" y="274604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Mürekkep 18">
                <a:extLst>
                  <a:ext uri="{FF2B5EF4-FFF2-40B4-BE49-F238E27FC236}">
                    <a16:creationId xmlns:a16="http://schemas.microsoft.com/office/drawing/2014/main" id="{63F2FE03-9F82-4D30-8F57-5EE1694FBC36}"/>
                  </a:ext>
                </a:extLst>
              </p14:cNvPr>
              <p14:cNvContentPartPr/>
              <p14:nvPr/>
            </p14:nvContentPartPr>
            <p14:xfrm>
              <a:off x="7671000" y="3007040"/>
              <a:ext cx="360" cy="360"/>
            </p14:xfrm>
          </p:contentPart>
        </mc:Choice>
        <mc:Fallback xmlns="">
          <p:pic>
            <p:nvPicPr>
              <p:cNvPr id="19" name="Mürekkep 18">
                <a:extLst>
                  <a:ext uri="{FF2B5EF4-FFF2-40B4-BE49-F238E27FC236}">
                    <a16:creationId xmlns:a16="http://schemas.microsoft.com/office/drawing/2014/main" id="{63F2FE03-9F82-4D30-8F57-5EE1694FBC3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81000" y="282740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Mürekkep 19">
                <a:extLst>
                  <a:ext uri="{FF2B5EF4-FFF2-40B4-BE49-F238E27FC236}">
                    <a16:creationId xmlns:a16="http://schemas.microsoft.com/office/drawing/2014/main" id="{0E38F1EC-DA01-F5A1-1B97-0463DEC358A8}"/>
                  </a:ext>
                </a:extLst>
              </p14:cNvPr>
              <p14:cNvContentPartPr/>
              <p14:nvPr/>
            </p14:nvContentPartPr>
            <p14:xfrm>
              <a:off x="7671000" y="3007040"/>
              <a:ext cx="360" cy="360"/>
            </p14:xfrm>
          </p:contentPart>
        </mc:Choice>
        <mc:Fallback xmlns="">
          <p:pic>
            <p:nvPicPr>
              <p:cNvPr id="20" name="Mürekkep 19">
                <a:extLst>
                  <a:ext uri="{FF2B5EF4-FFF2-40B4-BE49-F238E27FC236}">
                    <a16:creationId xmlns:a16="http://schemas.microsoft.com/office/drawing/2014/main" id="{0E38F1EC-DA01-F5A1-1B97-0463DEC358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81000" y="282740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Mürekkep 20">
                <a:extLst>
                  <a:ext uri="{FF2B5EF4-FFF2-40B4-BE49-F238E27FC236}">
                    <a16:creationId xmlns:a16="http://schemas.microsoft.com/office/drawing/2014/main" id="{CDBBEA5D-2269-5723-BF08-77853039CFED}"/>
                  </a:ext>
                </a:extLst>
              </p14:cNvPr>
              <p14:cNvContentPartPr/>
              <p14:nvPr/>
            </p14:nvContentPartPr>
            <p14:xfrm>
              <a:off x="7265280" y="2928200"/>
              <a:ext cx="405720" cy="81000"/>
            </p14:xfrm>
          </p:contentPart>
        </mc:Choice>
        <mc:Fallback xmlns="">
          <p:pic>
            <p:nvPicPr>
              <p:cNvPr id="21" name="Mürekkep 20">
                <a:extLst>
                  <a:ext uri="{FF2B5EF4-FFF2-40B4-BE49-F238E27FC236}">
                    <a16:creationId xmlns:a16="http://schemas.microsoft.com/office/drawing/2014/main" id="{CDBBEA5D-2269-5723-BF08-77853039CFE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75640" y="2748200"/>
                <a:ext cx="58536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Mürekkep 21">
                <a:extLst>
                  <a:ext uri="{FF2B5EF4-FFF2-40B4-BE49-F238E27FC236}">
                    <a16:creationId xmlns:a16="http://schemas.microsoft.com/office/drawing/2014/main" id="{9F8C1738-3F84-50B2-78C2-46307CA7CE9A}"/>
                  </a:ext>
                </a:extLst>
              </p14:cNvPr>
              <p14:cNvContentPartPr/>
              <p14:nvPr/>
            </p14:nvContentPartPr>
            <p14:xfrm>
              <a:off x="5201400" y="2996960"/>
              <a:ext cx="360" cy="360"/>
            </p14:xfrm>
          </p:contentPart>
        </mc:Choice>
        <mc:Fallback xmlns="">
          <p:pic>
            <p:nvPicPr>
              <p:cNvPr id="22" name="Mürekkep 21">
                <a:extLst>
                  <a:ext uri="{FF2B5EF4-FFF2-40B4-BE49-F238E27FC236}">
                    <a16:creationId xmlns:a16="http://schemas.microsoft.com/office/drawing/2014/main" id="{9F8C1738-3F84-50B2-78C2-46307CA7CE9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11760" y="281696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Mürekkep 22">
                <a:extLst>
                  <a:ext uri="{FF2B5EF4-FFF2-40B4-BE49-F238E27FC236}">
                    <a16:creationId xmlns:a16="http://schemas.microsoft.com/office/drawing/2014/main" id="{F75180EA-DE96-40EC-EA08-DA5E8F52698C}"/>
                  </a:ext>
                </a:extLst>
              </p14:cNvPr>
              <p14:cNvContentPartPr/>
              <p14:nvPr/>
            </p14:nvContentPartPr>
            <p14:xfrm>
              <a:off x="4875960" y="2924600"/>
              <a:ext cx="501480" cy="95040"/>
            </p14:xfrm>
          </p:contentPart>
        </mc:Choice>
        <mc:Fallback xmlns="">
          <p:pic>
            <p:nvPicPr>
              <p:cNvPr id="23" name="Mürekkep 22">
                <a:extLst>
                  <a:ext uri="{FF2B5EF4-FFF2-40B4-BE49-F238E27FC236}">
                    <a16:creationId xmlns:a16="http://schemas.microsoft.com/office/drawing/2014/main" id="{F75180EA-DE96-40EC-EA08-DA5E8F52698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86320" y="2744960"/>
                <a:ext cx="6811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Mürekkep 23">
                <a:extLst>
                  <a:ext uri="{FF2B5EF4-FFF2-40B4-BE49-F238E27FC236}">
                    <a16:creationId xmlns:a16="http://schemas.microsoft.com/office/drawing/2014/main" id="{B5870E4A-5C5B-18C6-61BC-15F4EC8409EA}"/>
                  </a:ext>
                </a:extLst>
              </p14:cNvPr>
              <p14:cNvContentPartPr/>
              <p14:nvPr/>
            </p14:nvContentPartPr>
            <p14:xfrm>
              <a:off x="-1118040" y="-142240"/>
              <a:ext cx="360" cy="360"/>
            </p14:xfrm>
          </p:contentPart>
        </mc:Choice>
        <mc:Fallback xmlns="">
          <p:pic>
            <p:nvPicPr>
              <p:cNvPr id="24" name="Mürekkep 23">
                <a:extLst>
                  <a:ext uri="{FF2B5EF4-FFF2-40B4-BE49-F238E27FC236}">
                    <a16:creationId xmlns:a16="http://schemas.microsoft.com/office/drawing/2014/main" id="{B5870E4A-5C5B-18C6-61BC-15F4EC8409E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207680" y="-322240"/>
                <a:ext cx="18000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3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TR" b="1" dirty="0">
                <a:solidFill>
                  <a:schemeClr val="tx1"/>
                </a:solidFill>
              </a:rPr>
              <a:t>Laboratuvar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1569700" y="1825624"/>
            <a:ext cx="9941580" cy="4758055"/>
          </a:xfrm>
        </p:spPr>
        <p:txBody>
          <a:bodyPr rtlCol="0"/>
          <a:lstStyle/>
          <a:p>
            <a:r>
              <a:rPr lang="en-TR" b="1" dirty="0">
                <a:latin typeface="+mj-lt"/>
              </a:rPr>
              <a:t>Total IgE: </a:t>
            </a:r>
            <a:r>
              <a:rPr lang="en-TR" dirty="0">
                <a:latin typeface="+mj-lt"/>
              </a:rPr>
              <a:t>123 </a:t>
            </a:r>
            <a:r>
              <a:rPr lang="en-US" sz="2800" dirty="0">
                <a:latin typeface="+mj-lt"/>
              </a:rPr>
              <a:t>IU/mL</a:t>
            </a:r>
            <a:r>
              <a:rPr lang="en-TR" dirty="0">
                <a:latin typeface="+mj-lt"/>
              </a:rPr>
              <a:t> </a:t>
            </a:r>
            <a:endParaRPr lang="tr-TR" dirty="0">
              <a:latin typeface="+mj-lt"/>
            </a:endParaRPr>
          </a:p>
          <a:p>
            <a:endParaRPr lang="en-TR" dirty="0">
              <a:latin typeface="+mj-lt"/>
            </a:endParaRPr>
          </a:p>
          <a:p>
            <a:r>
              <a:rPr lang="en-TR" b="1" dirty="0">
                <a:latin typeface="+mj-lt"/>
              </a:rPr>
              <a:t>Deri prick testi: </a:t>
            </a:r>
            <a:r>
              <a:rPr lang="en-TR" dirty="0">
                <a:latin typeface="+mj-lt"/>
              </a:rPr>
              <a:t>ev tozu akarı pozitif</a:t>
            </a:r>
            <a:endParaRPr lang="tr-TR" dirty="0">
              <a:latin typeface="+mj-lt"/>
            </a:endParaRPr>
          </a:p>
          <a:p>
            <a:endParaRPr lang="en-TR" dirty="0">
              <a:latin typeface="+mj-lt"/>
            </a:endParaRPr>
          </a:p>
          <a:p>
            <a:r>
              <a:rPr lang="en-TR" b="1" dirty="0">
                <a:latin typeface="+mj-lt"/>
              </a:rPr>
              <a:t>Periferik kan eozinofil sayısı: </a:t>
            </a:r>
            <a:r>
              <a:rPr lang="en-TR" dirty="0">
                <a:latin typeface="+mj-lt"/>
              </a:rPr>
              <a:t>3</a:t>
            </a:r>
            <a:r>
              <a:rPr lang="tr-TR">
                <a:latin typeface="+mj-lt"/>
              </a:rPr>
              <a:t>6</a:t>
            </a:r>
            <a:r>
              <a:rPr lang="en-TR">
                <a:latin typeface="+mj-lt"/>
              </a:rPr>
              <a:t>0</a:t>
            </a:r>
            <a:r>
              <a:rPr lang="en-US" dirty="0">
                <a:latin typeface="+mj-lt"/>
              </a:rPr>
              <a:t>/mm3</a:t>
            </a:r>
            <a:endParaRPr lang="en-TR" dirty="0">
              <a:latin typeface="+mj-lt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134E5C4-9D99-712A-6523-86D033C47F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45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072A59-0C5D-9917-F10E-FBD1E875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>
                <a:solidFill>
                  <a:schemeClr val="tx1"/>
                </a:solidFill>
              </a:rPr>
              <a:t>Tanıyı doğrula!!!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1CDA9D95-4F00-FBC0-23BE-F4C77FE95E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5298" y="1448725"/>
            <a:ext cx="8530728" cy="5185755"/>
          </a:xfr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1D282A-FE4B-2DD3-3A5E-3620DFA179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8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ED5B83FA-007F-607C-0DB1-7DC969C24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R" sz="6000" b="1" dirty="0">
                <a:solidFill>
                  <a:schemeClr val="tx1"/>
                </a:solidFill>
              </a:rPr>
              <a:t>Tedaviyi optimize et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BA4D6F-190C-B606-1C0D-FC3284CD3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78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6FF146-2A3A-A86E-0D13-8FA8A98B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GINA</a:t>
            </a:r>
          </a:p>
        </p:txBody>
      </p:sp>
      <p:pic>
        <p:nvPicPr>
          <p:cNvPr id="4" name="Picture 31" descr="A diagram of steps and steps&#10;&#10;Description automatically generated">
            <a:extLst>
              <a:ext uri="{FF2B5EF4-FFF2-40B4-BE49-F238E27FC236}">
                <a16:creationId xmlns:a16="http://schemas.microsoft.com/office/drawing/2014/main" id="{57399006-8393-9170-CC57-CCFA18D87A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56" y="1825625"/>
            <a:ext cx="7736188" cy="4351338"/>
          </a:xfrm>
          <a:prstGeom prst="rect">
            <a:avLst/>
          </a:prstGeom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D0495FA-08C8-E07E-D70C-AF8857C20BDD}"/>
              </a:ext>
            </a:extLst>
          </p:cNvPr>
          <p:cNvSpPr/>
          <p:nvPr/>
        </p:nvSpPr>
        <p:spPr>
          <a:xfrm>
            <a:off x="7447280" y="3078480"/>
            <a:ext cx="2885440" cy="30784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43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831EC4-4E79-496C-8C3F-80F867C6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Basamak 4-5</a:t>
            </a:r>
            <a:r>
              <a:rPr lang="tr-T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  <a:r>
              <a:rPr lang="en-T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ek tedavi olarak LAMA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ACFB6E-ED06-B23B-1FF5-405E0913B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T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≥6 yaş; tiotropium</a:t>
            </a:r>
            <a:endParaRPr lang="tr-TR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R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≥18 yaş;</a:t>
            </a:r>
          </a:p>
          <a:p>
            <a:pPr marL="285750" lvl="4" indent="-285750">
              <a:buFont typeface="Courier New" panose="02070309020205020404" pitchFamily="49" charset="0"/>
              <a:buChar char="o"/>
            </a:pPr>
            <a:r>
              <a:rPr lang="en-T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Beklametazon-formoterol-</a:t>
            </a:r>
            <a:r>
              <a:rPr lang="en-TR" sz="240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glikopironyum</a:t>
            </a:r>
            <a:endParaRPr lang="tr-TR" sz="2400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4" indent="-285750">
              <a:buFont typeface="Courier New" panose="02070309020205020404" pitchFamily="49" charset="0"/>
              <a:buChar char="o"/>
            </a:pPr>
            <a:endParaRPr lang="en-TR" sz="2400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3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T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lutikazon fruat-vilanterol-</a:t>
            </a:r>
            <a:r>
              <a:rPr lang="en-TR" sz="240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umeklidinyum</a:t>
            </a:r>
            <a:endParaRPr lang="tr-TR" sz="2400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3" indent="-285750">
              <a:buFont typeface="Courier New" panose="02070309020205020404" pitchFamily="49" charset="0"/>
              <a:buChar char="o"/>
            </a:pPr>
            <a:endParaRPr lang="en-TR" sz="2400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3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T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ometazon-indekaterol-</a:t>
            </a:r>
            <a:r>
              <a:rPr lang="en-TR" sz="2400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glikopironyum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1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53B8AF-58A3-3834-13FE-EAD4237A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F435F45-CB7C-BCFD-166E-BA26D12B3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008" y="904240"/>
            <a:ext cx="9538392" cy="5354003"/>
          </a:xfrm>
        </p:spPr>
      </p:pic>
    </p:spTree>
    <p:extLst>
      <p:ext uri="{BB962C8B-B14F-4D97-AF65-F5344CB8AC3E}">
        <p14:creationId xmlns:p14="http://schemas.microsoft.com/office/powerpoint/2010/main" val="36199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399BE0-3092-3628-43BB-2A04372D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1. Vaka 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53 yaş, erkek hasta, memur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EC131C-DC95-5247-45DE-00CB2F8ED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l" rtl="0" fontAlgn="ctr">
              <a:lnSpc>
                <a:spcPct val="115000"/>
              </a:lnSpc>
              <a:buNone/>
            </a:pPr>
            <a:r>
              <a:rPr lang="en-US" sz="2400" b="1" i="0" u="sng" strike="noStrike" dirty="0" err="1"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Şikayeti</a:t>
            </a:r>
            <a:endParaRPr lang="tr-TR" sz="2400" b="1" i="0" u="none" strike="noStrike" dirty="0">
              <a:effectLst/>
              <a:latin typeface="+mj-lt"/>
            </a:endParaRPr>
          </a:p>
          <a:p>
            <a:pPr marL="0" marR="0" indent="0" algn="l" rtl="0" font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4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Nefes darlığı, hırıltılı solunum, öksürük</a:t>
            </a:r>
            <a:endParaRPr lang="tr-TR" sz="2400" b="0" i="0" u="none" strike="noStrike" dirty="0">
              <a:effectLst/>
              <a:latin typeface="+mj-lt"/>
            </a:endParaRPr>
          </a:p>
          <a:p>
            <a:pPr marL="0" marR="0" indent="0" algn="l" rtl="0" fontAlgn="ctr">
              <a:lnSpc>
                <a:spcPct val="115000"/>
              </a:lnSpc>
              <a:buNone/>
            </a:pPr>
            <a:r>
              <a:rPr lang="en-US" sz="2400" b="1" i="0" u="sng" strike="noStrike" dirty="0"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Öykü </a:t>
            </a:r>
            <a:endParaRPr lang="tr-TR" sz="2400" b="1" i="0" u="none" strike="noStrike" dirty="0">
              <a:effectLst/>
              <a:latin typeface="+mj-lt"/>
            </a:endParaRPr>
          </a:p>
          <a:p>
            <a:r>
              <a:rPr lang="tr-TR" sz="2400" dirty="0">
                <a:latin typeface="+mj-lt"/>
              </a:rPr>
              <a:t>2 yıl önce nefes darlığı, öksürük, balgam çıkarma yakınmaları ile dış merkezde astım tanısı ile 50 </a:t>
            </a:r>
            <a:r>
              <a:rPr lang="tr-TR" sz="2400" dirty="0" err="1">
                <a:latin typeface="+mj-lt"/>
              </a:rPr>
              <a:t>mcg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salmeterol</a:t>
            </a:r>
            <a:r>
              <a:rPr lang="tr-TR" sz="2400" dirty="0">
                <a:latin typeface="+mj-lt"/>
              </a:rPr>
              <a:t> ve 500 </a:t>
            </a:r>
            <a:r>
              <a:rPr lang="tr-TR" sz="2400" dirty="0" err="1">
                <a:latin typeface="+mj-lt"/>
              </a:rPr>
              <a:t>mcg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flutikazon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propiyonat</a:t>
            </a:r>
            <a:r>
              <a:rPr lang="tr-TR" sz="2400" dirty="0">
                <a:latin typeface="+mj-lt"/>
              </a:rPr>
              <a:t> (2X1) kullanıyor.</a:t>
            </a:r>
          </a:p>
          <a:p>
            <a:endParaRPr lang="tr-TR" sz="2400" dirty="0">
              <a:latin typeface="+mj-lt"/>
            </a:endParaRPr>
          </a:p>
          <a:p>
            <a:r>
              <a:rPr lang="tr-TR" sz="2400" dirty="0">
                <a:latin typeface="+mj-lt"/>
              </a:rPr>
              <a:t>LH </a:t>
            </a:r>
            <a:r>
              <a:rPr lang="tr-TR" sz="2400" dirty="0" err="1">
                <a:latin typeface="+mj-lt"/>
              </a:rPr>
              <a:t>salbutamol</a:t>
            </a:r>
            <a:r>
              <a:rPr lang="tr-TR" sz="2400" dirty="0">
                <a:latin typeface="+mj-lt"/>
              </a:rPr>
              <a:t> alıyor.</a:t>
            </a:r>
          </a:p>
        </p:txBody>
      </p:sp>
    </p:spTree>
    <p:extLst>
      <p:ext uri="{BB962C8B-B14F-4D97-AF65-F5344CB8AC3E}">
        <p14:creationId xmlns:p14="http://schemas.microsoft.com/office/powerpoint/2010/main" val="4827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541287-5131-A6D1-C58A-D5DBC31C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A diagram of asthma treatment&#10;&#10;AI-generated content may be incorrect.">
            <a:extLst>
              <a:ext uri="{FF2B5EF4-FFF2-40B4-BE49-F238E27FC236}">
                <a16:creationId xmlns:a16="http://schemas.microsoft.com/office/drawing/2014/main" id="{C92CE1D7-8AA2-546D-5D9D-CC12BFFA5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920" y="563354"/>
            <a:ext cx="10944191" cy="4807961"/>
          </a:xfrm>
          <a:prstGeom prst="rect">
            <a:avLst/>
          </a:prstGeom>
          <a:noFill/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720D20B-3118-0CFC-3C3B-D3C519FA23EA}"/>
              </a:ext>
            </a:extLst>
          </p:cNvPr>
          <p:cNvSpPr txBox="1"/>
          <p:nvPr/>
        </p:nvSpPr>
        <p:spPr>
          <a:xfrm>
            <a:off x="1587500" y="2967335"/>
            <a:ext cx="10320020" cy="369331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tr-TR" sz="1800" b="0" i="0" u="none" strike="noStrike" dirty="0">
              <a:solidFill>
                <a:srgbClr val="212121"/>
              </a:solidFill>
              <a:effectLst/>
              <a:latin typeface="+mn-lt"/>
            </a:endParaRPr>
          </a:p>
          <a:p>
            <a:endParaRPr lang="tr-TR" dirty="0">
              <a:solidFill>
                <a:srgbClr val="212121"/>
              </a:solidFill>
            </a:endParaRPr>
          </a:p>
          <a:p>
            <a:endParaRPr lang="tr-TR" sz="1800" b="0" i="0" u="none" strike="noStrike" dirty="0">
              <a:solidFill>
                <a:srgbClr val="212121"/>
              </a:solidFill>
              <a:effectLst/>
              <a:latin typeface="+mn-lt"/>
            </a:endParaRPr>
          </a:p>
          <a:p>
            <a:endParaRPr lang="tr-TR" dirty="0">
              <a:solidFill>
                <a:srgbClr val="212121"/>
              </a:solidFill>
            </a:endParaRPr>
          </a:p>
          <a:p>
            <a:endParaRPr lang="tr-TR" sz="1800" b="0" i="0" u="none" strike="noStrike" dirty="0">
              <a:solidFill>
                <a:srgbClr val="212121"/>
              </a:solidFill>
              <a:effectLst/>
              <a:latin typeface="+mn-lt"/>
            </a:endParaRPr>
          </a:p>
          <a:p>
            <a:endParaRPr lang="tr-TR" dirty="0">
              <a:solidFill>
                <a:srgbClr val="212121"/>
              </a:solidFill>
            </a:endParaRPr>
          </a:p>
          <a:p>
            <a:endParaRPr lang="tr-TR" sz="1800" b="0" i="0" u="none" strike="noStrike" dirty="0">
              <a:solidFill>
                <a:srgbClr val="212121"/>
              </a:solidFill>
              <a:effectLst/>
              <a:latin typeface="+mn-lt"/>
            </a:endParaRPr>
          </a:p>
          <a:p>
            <a:endParaRPr lang="tr-TR" dirty="0">
              <a:solidFill>
                <a:srgbClr val="212121"/>
              </a:solidFill>
            </a:endParaRPr>
          </a:p>
          <a:p>
            <a:endParaRPr lang="tr-TR" sz="1800" b="0" i="0" u="none" strike="noStrike" dirty="0">
              <a:solidFill>
                <a:srgbClr val="212121"/>
              </a:solidFill>
              <a:effectLst/>
              <a:latin typeface="+mn-lt"/>
            </a:endParaRPr>
          </a:p>
          <a:p>
            <a:endParaRPr lang="tr-TR" dirty="0">
              <a:solidFill>
                <a:srgbClr val="212121"/>
              </a:solidFill>
            </a:endParaRPr>
          </a:p>
          <a:p>
            <a:endParaRPr lang="tr-TR" sz="1800" b="0" i="0" u="none" strike="noStrike" dirty="0">
              <a:solidFill>
                <a:srgbClr val="212121"/>
              </a:solidFill>
              <a:effectLst/>
              <a:latin typeface="+mn-lt"/>
            </a:endParaRPr>
          </a:p>
          <a:p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+mj-lt"/>
              </a:rPr>
              <a:t>Cazzola, Mario et al. “Might It Be Appropriate to Anticipate the Use of Long-Acting Muscarinic Antagonists in Asthma?.” </a:t>
            </a:r>
            <a:r>
              <a:rPr lang="en-US" sz="1800" b="0" i="1" u="none" strike="noStrike" dirty="0">
                <a:solidFill>
                  <a:srgbClr val="212121"/>
                </a:solidFill>
                <a:effectLst/>
                <a:latin typeface="+mj-lt"/>
              </a:rPr>
              <a:t>Drugs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+mj-lt"/>
              </a:rPr>
              <a:t> vol. 83,11 (2023): 957-965. </a:t>
            </a:r>
            <a:endParaRPr lang="en-T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66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3538DE-F627-DB5A-C098-C07C15AA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365125"/>
            <a:ext cx="10764520" cy="1325563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chemeClr val="tx1"/>
                </a:solidFill>
              </a:rPr>
              <a:t>İdame </a:t>
            </a:r>
            <a:r>
              <a:rPr lang="tr-TR" sz="3600" b="1" dirty="0" err="1">
                <a:solidFill>
                  <a:schemeClr val="tx1"/>
                </a:solidFill>
              </a:rPr>
              <a:t>flutikazon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fruat-</a:t>
            </a:r>
            <a:r>
              <a:rPr lang="tr-TR" sz="3600" b="1" dirty="0" err="1">
                <a:solidFill>
                  <a:schemeClr val="accent2">
                    <a:lumMod val="75000"/>
                  </a:schemeClr>
                </a:solidFill>
              </a:rPr>
              <a:t>umeklidinyum</a:t>
            </a:r>
            <a:r>
              <a:rPr lang="tr-TR" sz="3600" b="1" dirty="0" err="1">
                <a:solidFill>
                  <a:schemeClr val="tx1"/>
                </a:solidFill>
              </a:rPr>
              <a:t>-vilanterol</a:t>
            </a:r>
            <a:r>
              <a:rPr lang="tr-TR" sz="3600" b="1" dirty="0">
                <a:solidFill>
                  <a:schemeClr val="tx1"/>
                </a:solidFill>
              </a:rPr>
              <a:t> 200 </a:t>
            </a:r>
            <a:r>
              <a:rPr lang="tr-TR" sz="3600" b="1" dirty="0" err="1">
                <a:solidFill>
                  <a:schemeClr val="tx1"/>
                </a:solidFill>
              </a:rPr>
              <a:t>mcg</a:t>
            </a:r>
            <a:r>
              <a:rPr lang="tr-TR" sz="3600" b="1" dirty="0">
                <a:solidFill>
                  <a:schemeClr val="tx1"/>
                </a:solidFill>
              </a:rPr>
              <a:t> + 62,5 </a:t>
            </a:r>
            <a:r>
              <a:rPr lang="tr-TR" sz="3600" b="1" dirty="0" err="1">
                <a:solidFill>
                  <a:schemeClr val="tx1"/>
                </a:solidFill>
              </a:rPr>
              <a:t>mcg</a:t>
            </a:r>
            <a:r>
              <a:rPr lang="tr-TR" sz="3600" b="1" dirty="0">
                <a:solidFill>
                  <a:schemeClr val="tx1"/>
                </a:solidFill>
              </a:rPr>
              <a:t> + 25 </a:t>
            </a:r>
            <a:r>
              <a:rPr lang="tr-TR" sz="3600" b="1" dirty="0" err="1">
                <a:solidFill>
                  <a:schemeClr val="tx1"/>
                </a:solidFill>
              </a:rPr>
              <a:t>mcg</a:t>
            </a:r>
            <a:r>
              <a:rPr lang="tr-TR" sz="3600" b="1" dirty="0">
                <a:solidFill>
                  <a:schemeClr val="tx1"/>
                </a:solidFill>
              </a:rPr>
              <a:t> ile değiştirildi</a:t>
            </a:r>
            <a:r>
              <a:rPr lang="tr-TR" sz="4400" dirty="0"/>
              <a:t>.</a:t>
            </a:r>
            <a:endParaRPr lang="tr-TR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568A08BD-0C98-8D7F-244A-469743D03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233" t="2552" r="13560" b="3927"/>
          <a:stretch/>
        </p:blipFill>
        <p:spPr>
          <a:xfrm>
            <a:off x="3131882" y="2246818"/>
            <a:ext cx="6387976" cy="34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ED32A144-BB30-2698-0752-DEDD1C5C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F562B845-E3C3-8F33-EB7E-E84424584A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TR" b="1" dirty="0">
                <a:latin typeface="+mj-lt"/>
              </a:rPr>
              <a:t>6. </a:t>
            </a:r>
            <a:r>
              <a:rPr lang="en-US" b="1" dirty="0">
                <a:latin typeface="+mj-lt"/>
              </a:rPr>
              <a:t>a</a:t>
            </a:r>
            <a:r>
              <a:rPr lang="en-TR" b="1" dirty="0">
                <a:latin typeface="+mj-lt"/>
              </a:rPr>
              <a:t>y kontrolü</a:t>
            </a:r>
          </a:p>
          <a:p>
            <a:r>
              <a:rPr lang="en-TR" dirty="0">
                <a:latin typeface="+mj-lt"/>
              </a:rPr>
              <a:t>AKT: 24</a:t>
            </a:r>
          </a:p>
          <a:p>
            <a:r>
              <a:rPr lang="en-TR" dirty="0">
                <a:latin typeface="+mj-lt"/>
              </a:rPr>
              <a:t>SSFM:olağan</a:t>
            </a:r>
          </a:p>
          <a:p>
            <a:r>
              <a:rPr lang="en-TR" dirty="0">
                <a:latin typeface="+mj-lt"/>
              </a:rPr>
              <a:t>SFT FEV1: 2.5 L %89 </a:t>
            </a:r>
            <a:endParaRPr lang="tr-TR" dirty="0">
              <a:latin typeface="+mj-lt"/>
            </a:endParaRPr>
          </a:p>
          <a:p>
            <a:r>
              <a:rPr lang="en-TR" dirty="0">
                <a:latin typeface="+mj-lt"/>
              </a:rPr>
              <a:t>FEV1/ FVC: %82</a:t>
            </a:r>
          </a:p>
          <a:p>
            <a:r>
              <a:rPr lang="en-TR" dirty="0">
                <a:latin typeface="+mj-lt"/>
              </a:rPr>
              <a:t>Atak yok</a:t>
            </a:r>
          </a:p>
          <a:p>
            <a:r>
              <a:rPr lang="en-TR" dirty="0">
                <a:latin typeface="+mj-lt"/>
              </a:rPr>
              <a:t>Yan etki yok</a:t>
            </a:r>
            <a:endParaRPr lang="tr-TR" dirty="0">
              <a:latin typeface="+mj-lt"/>
            </a:endParaRP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F37C79B-9B95-EB10-7A8B-278FBF0DFB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TR" b="1" dirty="0">
                <a:latin typeface="+mj-lt"/>
              </a:rPr>
              <a:t>12. </a:t>
            </a:r>
            <a:r>
              <a:rPr lang="en-US" b="1" dirty="0">
                <a:latin typeface="+mj-lt"/>
              </a:rPr>
              <a:t>a</a:t>
            </a:r>
            <a:r>
              <a:rPr lang="en-TR" b="1" dirty="0">
                <a:latin typeface="+mj-lt"/>
              </a:rPr>
              <a:t>y kontrolü</a:t>
            </a:r>
          </a:p>
          <a:p>
            <a:r>
              <a:rPr lang="en-TR" dirty="0">
                <a:latin typeface="+mj-lt"/>
              </a:rPr>
              <a:t>AKT: 25</a:t>
            </a:r>
          </a:p>
          <a:p>
            <a:r>
              <a:rPr lang="en-TR" dirty="0">
                <a:latin typeface="+mj-lt"/>
              </a:rPr>
              <a:t>SSFM:olağan</a:t>
            </a:r>
          </a:p>
          <a:p>
            <a:r>
              <a:rPr lang="en-TR" dirty="0">
                <a:latin typeface="+mj-lt"/>
              </a:rPr>
              <a:t>SFT FEV1: 2.6 L %86 </a:t>
            </a:r>
            <a:endParaRPr lang="tr-TR" dirty="0">
              <a:latin typeface="+mj-lt"/>
            </a:endParaRPr>
          </a:p>
          <a:p>
            <a:r>
              <a:rPr lang="en-TR" dirty="0">
                <a:latin typeface="+mj-lt"/>
              </a:rPr>
              <a:t>FEV1/ FVC: %84</a:t>
            </a:r>
          </a:p>
          <a:p>
            <a:r>
              <a:rPr lang="en-TR" dirty="0">
                <a:latin typeface="+mj-lt"/>
              </a:rPr>
              <a:t>Atak yok</a:t>
            </a:r>
          </a:p>
          <a:p>
            <a:r>
              <a:rPr lang="en-TR" dirty="0">
                <a:latin typeface="+mj-lt"/>
              </a:rPr>
              <a:t>Yan etki yok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95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5703EF-5C4D-289B-4490-5EA6CEFA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142241"/>
            <a:ext cx="9029700" cy="1548448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	Unutmayalım!!!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4179F3-78B8-065A-84EB-ABD74D799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534160"/>
            <a:ext cx="10251440" cy="49587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>
                <a:latin typeface="+mj-lt"/>
              </a:rPr>
              <a:t>Sık atak geçiren, sık astım semptomları olan her hasta </a:t>
            </a:r>
            <a:r>
              <a:rPr lang="tr-TR" dirty="0">
                <a:solidFill>
                  <a:schemeClr val="accent2"/>
                </a:solidFill>
                <a:latin typeface="+mj-lt"/>
              </a:rPr>
              <a:t>ağır astım olmayabilir.</a:t>
            </a:r>
          </a:p>
          <a:p>
            <a:pPr>
              <a:lnSpc>
                <a:spcPct val="120000"/>
              </a:lnSpc>
            </a:pPr>
            <a:endParaRPr lang="tr-TR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tr-TR" dirty="0" err="1">
                <a:latin typeface="+mj-lt"/>
              </a:rPr>
              <a:t>İnhaler</a:t>
            </a:r>
            <a:r>
              <a:rPr lang="tr-TR" dirty="0">
                <a:latin typeface="+mj-lt"/>
              </a:rPr>
              <a:t> tekniği, uyumu yetersiz olabilir. Komorbiditeleri kontrol altında olmayabilir.</a:t>
            </a:r>
          </a:p>
          <a:p>
            <a:pPr>
              <a:lnSpc>
                <a:spcPct val="120000"/>
              </a:lnSpc>
            </a:pPr>
            <a:endParaRPr lang="tr-TR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tr-TR" dirty="0">
                <a:solidFill>
                  <a:schemeClr val="accent2"/>
                </a:solidFill>
                <a:latin typeface="+mj-lt"/>
              </a:rPr>
              <a:t>Tüm müdahaleler yapıldıktan sonra astımı kontrol altında değilse ve sık atak geçiriyorsa o zaman </a:t>
            </a:r>
            <a:r>
              <a:rPr lang="tr-TR" b="1" u="sng" dirty="0">
                <a:solidFill>
                  <a:schemeClr val="accent2"/>
                </a:solidFill>
                <a:latin typeface="+mj-lt"/>
              </a:rPr>
              <a:t>ağır astım </a:t>
            </a:r>
            <a:r>
              <a:rPr lang="tr-TR" dirty="0">
                <a:solidFill>
                  <a:schemeClr val="accent2"/>
                </a:solidFill>
                <a:latin typeface="+mj-lt"/>
              </a:rPr>
              <a:t>düşünelim.</a:t>
            </a:r>
          </a:p>
          <a:p>
            <a:pPr>
              <a:lnSpc>
                <a:spcPct val="120000"/>
              </a:lnSpc>
            </a:pPr>
            <a:endParaRPr lang="tr-TR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tr-TR" dirty="0">
                <a:latin typeface="+mj-lt"/>
              </a:rPr>
              <a:t>İlk olarak LAMA eklemek etkinlik ve maliyet açısından uygun bir seçenektir.</a:t>
            </a:r>
          </a:p>
          <a:p>
            <a:pPr>
              <a:lnSpc>
                <a:spcPct val="120000"/>
              </a:lnSpc>
            </a:pPr>
            <a:endParaRPr lang="tr-TR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tr-TR" dirty="0">
                <a:latin typeface="+mj-lt"/>
              </a:rPr>
              <a:t>Sonrasında </a:t>
            </a:r>
            <a:r>
              <a:rPr lang="tr-TR">
                <a:latin typeface="+mj-lt"/>
              </a:rPr>
              <a:t>fenotipik değerlendirmeye </a:t>
            </a:r>
            <a:r>
              <a:rPr lang="tr-TR" dirty="0">
                <a:latin typeface="+mj-lt"/>
              </a:rPr>
              <a:t>uygun biyolojik tedaviler eklenmelidir.</a:t>
            </a:r>
          </a:p>
        </p:txBody>
      </p:sp>
    </p:spTree>
    <p:extLst>
      <p:ext uri="{BB962C8B-B14F-4D97-AF65-F5344CB8AC3E}">
        <p14:creationId xmlns:p14="http://schemas.microsoft.com/office/powerpoint/2010/main" val="18546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CE1D23E7-D67F-7B82-F942-56C60FE1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4376102"/>
          </a:xfrm>
        </p:spPr>
        <p:txBody>
          <a:bodyPr/>
          <a:lstStyle/>
          <a:p>
            <a:pPr algn="ctr"/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TEŞEKKÜR EDERİM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BE3C8E61-09AA-3863-4278-65022FAC8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284140" y="3074709"/>
            <a:ext cx="13631589" cy="2163603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1CEDA3-B971-5E9C-6344-AF42D986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60" y="154502"/>
            <a:ext cx="8611942" cy="48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5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4A6DE-1F59-7EE8-6F8B-A06DD2DA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53 yaş, erkek hasta, memur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1E081B-675C-A5A1-D0B9-FD5A49243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rtl="0" eaLnBrk="1" fontAlgn="auto" latinLnBrk="0" hangingPunct="1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800" b="0" i="0" u="none" strike="noStrike" kern="1200" spc="0" baseline="0" dirty="0">
                <a:ln>
                  <a:noFill/>
                </a:ln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Son 1 yıldır öksürük ve nefes darlığında artış var. </a:t>
            </a:r>
          </a:p>
          <a:p>
            <a:pPr marL="0" marR="0" indent="0" algn="l" rtl="0" eaLnBrk="1" fontAlgn="auto" latinLnBrk="0" hangingPunct="1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2800" b="0" i="0" u="none" strike="noStrike" kern="1200" spc="0" baseline="0" dirty="0">
                <a:ln>
                  <a:noFill/>
                </a:ln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gece nefes darlığı ve öksürük ile uyanıyor.</a:t>
            </a:r>
          </a:p>
          <a:p>
            <a:pPr marL="0" marR="0" indent="0" algn="l" rtl="0" eaLnBrk="1" fontAlgn="auto" latinLnBrk="0" hangingPunct="1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800" b="0" i="0" u="none" strike="noStrike" kern="1200" spc="0" baseline="0" dirty="0">
                <a:ln>
                  <a:noFill/>
                </a:ln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Hemen hemen </a:t>
            </a:r>
            <a:r>
              <a:rPr lang="tr-TR" sz="2800" b="0" i="0" u="none" strike="noStrike" kern="1200" spc="0" baseline="0" dirty="0" err="1">
                <a:ln>
                  <a:noFill/>
                </a:ln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hergün</a:t>
            </a:r>
            <a:r>
              <a:rPr lang="tr-TR" sz="2800" b="0" i="0" u="none" strike="noStrike" kern="1200" spc="0" baseline="0" dirty="0">
                <a:ln>
                  <a:noFill/>
                </a:ln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0" i="0" u="none" strike="noStrike" kern="1200" spc="0" baseline="0" dirty="0" err="1">
                <a:ln>
                  <a:noFill/>
                </a:ln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salbutamol</a:t>
            </a:r>
            <a:r>
              <a:rPr lang="tr-TR" sz="2800" b="0" i="0" u="none" strike="noStrike" kern="1200" spc="0" baseline="0" dirty="0">
                <a:ln>
                  <a:noFill/>
                </a:ln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ek doz alıyor.</a:t>
            </a:r>
          </a:p>
          <a:p>
            <a:pPr marL="0" marR="0" indent="0" algn="l" rtl="0" eaLnBrk="1" fontAlgn="auto" latinLnBrk="0" hangingPunct="1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800" b="1" i="0" u="sng" strike="noStrike" dirty="0"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Özgeçmiş</a:t>
            </a:r>
          </a:p>
          <a:p>
            <a:pPr marL="0" marR="0" indent="0" algn="l" rtl="0" eaLnBrk="1" fontAlgn="auto" latinLnBrk="0" hangingPunct="1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800" i="0" strike="noStrike" dirty="0">
                <a:effectLst/>
                <a:latin typeface="+mj-lt"/>
              </a:rPr>
              <a:t>40 paket yıl sigara-aktif sigara içmeye devam ediyor.</a:t>
            </a:r>
          </a:p>
          <a:p>
            <a:pPr marL="0" marR="0" indent="0" algn="l" rtl="0" eaLnBrk="1" fontAlgn="auto" latinLnBrk="0" hangingPunct="1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800" b="1" i="0" u="sng" strike="noStrike" dirty="0" err="1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Soygeçmiş</a:t>
            </a:r>
            <a:endParaRPr lang="tr-TR" sz="2800" b="1" u="sng" dirty="0">
              <a:latin typeface="+mj-lt"/>
              <a:ea typeface="Commissioner" panose="020B0604020202020204" charset="0"/>
              <a:cs typeface="Commissioner" panose="020B0604020202020204" charset="0"/>
            </a:endParaRPr>
          </a:p>
          <a:p>
            <a:pPr marL="0" marR="0" indent="0" algn="l" rtl="0" eaLnBrk="1" fontAlgn="auto" latinLnBrk="0" hangingPunct="1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800" b="0" i="0" u="none" strike="noStrike" dirty="0">
                <a:effectLst/>
                <a:latin typeface="+mj-lt"/>
                <a:ea typeface="Commissioner" panose="020B0604020202020204" charset="0"/>
                <a:cs typeface="Commissioner" panose="020B0604020202020204" charset="0"/>
              </a:rPr>
              <a:t> Özellik yok.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47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CC780-931F-0087-62F5-1B401CCED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4787E2-6909-A738-0A3C-FD5DAEB9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Astım kontrolü değerlendirilmesi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C776DE-1F4D-55CD-A2B1-D1DE646D3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l" rtl="0" fontAlgn="ctr">
              <a:lnSpc>
                <a:spcPct val="115000"/>
              </a:lnSpc>
              <a:buNone/>
            </a:pPr>
            <a:r>
              <a:rPr lang="en-US" sz="2400" b="1" i="0" u="sng" strike="noStrike" dirty="0" err="1">
                <a:solidFill>
                  <a:srgbClr val="0A0A0A"/>
                </a:solidFill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Astım</a:t>
            </a:r>
            <a:r>
              <a:rPr lang="en-US" sz="2400" b="1" i="0" u="sng" strike="noStrike" dirty="0">
                <a:solidFill>
                  <a:srgbClr val="0A0A0A"/>
                </a:solidFill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 </a:t>
            </a:r>
            <a:r>
              <a:rPr lang="en-US" sz="2400" b="1" i="0" u="sng" strike="noStrike" dirty="0" err="1">
                <a:solidFill>
                  <a:srgbClr val="0A0A0A"/>
                </a:solidFill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kontrolü</a:t>
            </a:r>
            <a:endParaRPr lang="tr-TR" sz="2400" b="1" i="0" u="none" strike="noStrike" dirty="0">
              <a:effectLst/>
              <a:latin typeface="+mj-lt"/>
            </a:endParaRPr>
          </a:p>
          <a:p>
            <a:pPr marL="0" marR="0" indent="0" algn="l" rtl="0" font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AKT: 10</a:t>
            </a:r>
          </a:p>
          <a:p>
            <a:pPr marL="0" marR="0" indent="0" algn="l" rtl="0" font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4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on 1 yılda steroid kullanımı gerektiren 3 astım atağı var.</a:t>
            </a:r>
            <a:endParaRPr lang="tr-TR" sz="2400" b="0" i="0" u="none" strike="noStrike" dirty="0">
              <a:effectLst/>
              <a:latin typeface="+mj-lt"/>
            </a:endParaRPr>
          </a:p>
          <a:p>
            <a:pPr marL="0" marR="0" indent="0" algn="l" rtl="0" fontAlgn="ctr">
              <a:lnSpc>
                <a:spcPct val="115000"/>
              </a:lnSpc>
              <a:buNone/>
            </a:pPr>
            <a:r>
              <a:rPr lang="en-US" sz="2400" b="1" i="0" u="sng" strike="noStrike" dirty="0">
                <a:solidFill>
                  <a:srgbClr val="0A0A0A"/>
                </a:solidFill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Fizik </a:t>
            </a:r>
            <a:r>
              <a:rPr lang="en-US" sz="2400" b="1" i="0" u="sng" strike="noStrike" dirty="0" err="1">
                <a:solidFill>
                  <a:srgbClr val="0A0A0A"/>
                </a:solidFill>
                <a:effectLst/>
                <a:latin typeface="+mj-lt"/>
                <a:ea typeface="Golos Text" panose="020B0604020202020204" charset="0"/>
                <a:cs typeface="Golos Text" panose="020B0604020202020204" charset="0"/>
              </a:rPr>
              <a:t>muayene</a:t>
            </a:r>
            <a:endParaRPr lang="tr-TR" sz="2400" b="1" i="0" u="none" strike="noStrike" dirty="0">
              <a:effectLst/>
              <a:latin typeface="+mj-lt"/>
            </a:endParaRPr>
          </a:p>
          <a:p>
            <a:pPr marL="0" marR="0" indent="0" algn="l" rtl="0" font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400" b="0" i="0" u="none" strike="noStrike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Vital</a:t>
            </a: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bulguları olağan, </a:t>
            </a:r>
          </a:p>
          <a:p>
            <a:pPr marL="0" marR="0" indent="0" algn="l" rtl="0" font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tr-TR" sz="2400" b="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SSFM: bilateral seyrek </a:t>
            </a:r>
            <a:r>
              <a:rPr lang="tr-TR" sz="2400" b="0" i="0" u="none" strike="noStrike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ronküs</a:t>
            </a:r>
            <a:endParaRPr lang="tr-TR" sz="2400" b="0" i="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66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28C5C0-DE49-A4BB-E48B-6AC02F0C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</a:rPr>
              <a:t>Spirometri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246749A-37F5-3BB1-CA60-50BE69486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865" y="1655764"/>
            <a:ext cx="8745756" cy="4837111"/>
          </a:xfrm>
        </p:spPr>
      </p:pic>
    </p:spTree>
    <p:extLst>
      <p:ext uri="{BB962C8B-B14F-4D97-AF65-F5344CB8AC3E}">
        <p14:creationId xmlns:p14="http://schemas.microsoft.com/office/powerpoint/2010/main" val="23709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97899-2EFD-742E-6D20-9E32B509A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7A8E8A-219A-4D4D-F9F3-6CF3FBD5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TR" b="1" dirty="0">
                <a:solidFill>
                  <a:schemeClr val="tx1"/>
                </a:solidFill>
              </a:rPr>
              <a:t>Laboratuvar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4190B6CF-ADE6-8954-CC83-F1E998CFB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9700" y="1825624"/>
            <a:ext cx="9941580" cy="4758055"/>
          </a:xfrm>
        </p:spPr>
        <p:txBody>
          <a:bodyPr rtlCol="0"/>
          <a:lstStyle/>
          <a:p>
            <a:r>
              <a:rPr lang="en-TR" b="1" dirty="0">
                <a:latin typeface="+mj-lt"/>
              </a:rPr>
              <a:t>Total IgE: </a:t>
            </a:r>
            <a:r>
              <a:rPr lang="tr-TR" dirty="0">
                <a:latin typeface="+mj-lt"/>
              </a:rPr>
              <a:t>48</a:t>
            </a:r>
            <a:r>
              <a:rPr lang="en-TR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IU/mL</a:t>
            </a:r>
            <a:r>
              <a:rPr lang="en-TR" dirty="0">
                <a:latin typeface="+mj-lt"/>
              </a:rPr>
              <a:t> </a:t>
            </a:r>
            <a:endParaRPr lang="tr-TR" dirty="0">
              <a:latin typeface="+mj-lt"/>
            </a:endParaRPr>
          </a:p>
          <a:p>
            <a:endParaRPr lang="en-TR" dirty="0">
              <a:latin typeface="+mj-lt"/>
            </a:endParaRPr>
          </a:p>
          <a:p>
            <a:r>
              <a:rPr lang="en-TR" b="1" dirty="0">
                <a:latin typeface="+mj-lt"/>
              </a:rPr>
              <a:t>Deri prick testi: </a:t>
            </a:r>
            <a:r>
              <a:rPr lang="tr-TR" dirty="0">
                <a:latin typeface="+mj-lt"/>
              </a:rPr>
              <a:t>Negatif</a:t>
            </a:r>
          </a:p>
          <a:p>
            <a:endParaRPr lang="en-TR" dirty="0">
              <a:latin typeface="+mj-lt"/>
            </a:endParaRPr>
          </a:p>
          <a:p>
            <a:r>
              <a:rPr lang="en-TR" b="1" dirty="0">
                <a:latin typeface="+mj-lt"/>
              </a:rPr>
              <a:t>Periferik kan eozinofil sayısı: </a:t>
            </a:r>
            <a:r>
              <a:rPr lang="tr-TR" dirty="0">
                <a:latin typeface="+mj-lt"/>
              </a:rPr>
              <a:t>1</a:t>
            </a:r>
            <a:r>
              <a:rPr lang="en-TR" dirty="0">
                <a:latin typeface="+mj-lt"/>
              </a:rPr>
              <a:t>10</a:t>
            </a:r>
            <a:r>
              <a:rPr lang="en-US" dirty="0">
                <a:latin typeface="+mj-lt"/>
              </a:rPr>
              <a:t>/mm3</a:t>
            </a:r>
            <a:endParaRPr lang="en-TR" dirty="0">
              <a:latin typeface="+mj-lt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FCC78FA-3695-64B8-0485-B0DF56462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54159" y="3840479"/>
            <a:ext cx="2206045" cy="2336483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98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0FE663-5D30-7C3A-7511-93B0D0DBF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63244"/>
              </p:ext>
            </p:extLst>
          </p:nvPr>
        </p:nvGraphicFramePr>
        <p:xfrm>
          <a:off x="1888331" y="1542402"/>
          <a:ext cx="8415338" cy="5112519"/>
        </p:xfrm>
        <a:graphic>
          <a:graphicData uri="http://schemas.openxmlformats.org/drawingml/2006/table">
            <a:tbl>
              <a:tblPr firstRow="1" bandRow="1"/>
              <a:tblGrid>
                <a:gridCol w="7324425">
                  <a:extLst>
                    <a:ext uri="{9D8B030D-6E8A-4147-A177-3AD203B41FA5}">
                      <a16:colId xmlns:a16="http://schemas.microsoft.com/office/drawing/2014/main" val="1099244052"/>
                    </a:ext>
                  </a:extLst>
                </a:gridCol>
                <a:gridCol w="1090913">
                  <a:extLst>
                    <a:ext uri="{9D8B030D-6E8A-4147-A177-3AD203B41FA5}">
                      <a16:colId xmlns:a16="http://schemas.microsoft.com/office/drawing/2014/main" val="2035879170"/>
                    </a:ext>
                  </a:extLst>
                </a:gridCol>
              </a:tblGrid>
              <a:tr h="538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TR" dirty="0">
                          <a:latin typeface="+mj-lt"/>
                        </a:rPr>
                        <a:t>İnhaler tekniği kontrol et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T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862215"/>
                  </a:ext>
                </a:extLst>
              </a:tr>
              <a:tr h="538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TR" dirty="0">
                          <a:latin typeface="+mj-lt"/>
                        </a:rPr>
                        <a:t>İnhaler uyumunu kontrol et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T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063018"/>
                  </a:ext>
                </a:extLst>
              </a:tr>
              <a:tr h="1166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TR" dirty="0">
                          <a:latin typeface="+mj-lt"/>
                        </a:rPr>
                        <a:t>Komorbiditeleri tespit et, tedavi et</a:t>
                      </a:r>
                    </a:p>
                    <a:p>
                      <a:r>
                        <a:rPr lang="en-TR" dirty="0">
                          <a:latin typeface="+mj-lt"/>
                        </a:rPr>
                        <a:t>(Obezite, GÖR, kronik rinosinüzit, nazal polip, alerjik rinit, OSA vs)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TR" dirty="0">
                          <a:latin typeface="+mj-lt"/>
                        </a:rPr>
                        <a:t>✓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924350"/>
                  </a:ext>
                </a:extLst>
              </a:tr>
              <a:tr h="1515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TR" dirty="0">
                          <a:latin typeface="+mj-lt"/>
                        </a:rPr>
                        <a:t>Değiştirilebilir risk faktörleri ve tetikletyicileri tespit et, ortadan kaldır</a:t>
                      </a:r>
                    </a:p>
                    <a:p>
                      <a:r>
                        <a:rPr lang="en-TR" dirty="0">
                          <a:latin typeface="+mj-lt"/>
                        </a:rPr>
                        <a:t>Sigara, alerjenler, mesleki maruziyetler, NSAID vs)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T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594806"/>
                  </a:ext>
                </a:extLst>
              </a:tr>
              <a:tr h="538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TR" dirty="0">
                          <a:latin typeface="+mj-lt"/>
                        </a:rPr>
                        <a:t>Yan etkileri gözden geçir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TR" dirty="0">
                          <a:latin typeface="+mj-lt"/>
                        </a:rPr>
                        <a:t>✓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359563"/>
                  </a:ext>
                </a:extLst>
              </a:tr>
              <a:tr h="816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TR" dirty="0">
                          <a:latin typeface="+mj-lt"/>
                        </a:rPr>
                        <a:t>Sosyal zorluklar, anksiyete-depresyon göz önünde bulundur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TR" dirty="0">
                          <a:latin typeface="+mj-lt"/>
                        </a:rPr>
                        <a:t>✓</a:t>
                      </a:r>
                    </a:p>
                    <a:p>
                      <a:endParaRPr lang="en-TR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553430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4E6FFC37-0645-7BF7-D72C-24E12F509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147" y="365125"/>
            <a:ext cx="10323653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Tanıyı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doğrula</a:t>
            </a:r>
            <a:r>
              <a:rPr lang="en-US" sz="3600" b="1" dirty="0">
                <a:solidFill>
                  <a:schemeClr val="tx1"/>
                </a:solidFill>
              </a:rPr>
              <a:t> (</a:t>
            </a:r>
            <a:r>
              <a:rPr lang="en-US" sz="3600" b="1" dirty="0" err="1">
                <a:solidFill>
                  <a:schemeClr val="tx1"/>
                </a:solidFill>
              </a:rPr>
              <a:t>tedavisi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zor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astım</a:t>
            </a:r>
            <a:r>
              <a:rPr lang="en-US" sz="3600" b="1" dirty="0">
                <a:solidFill>
                  <a:schemeClr val="tx1"/>
                </a:solidFill>
              </a:rPr>
              <a:t>? </a:t>
            </a:r>
            <a:r>
              <a:rPr lang="en-US" sz="3600" b="1" dirty="0" err="1">
                <a:solidFill>
                  <a:schemeClr val="tx1"/>
                </a:solidFill>
              </a:rPr>
              <a:t>ağır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astım</a:t>
            </a:r>
            <a:r>
              <a:rPr lang="en-US" sz="3600" b="1" dirty="0">
                <a:solidFill>
                  <a:schemeClr val="tx1"/>
                </a:solidFill>
              </a:rPr>
              <a:t>?)</a:t>
            </a:r>
            <a:endParaRPr lang="en-TR" sz="3600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1F0AA2-3475-5E6A-4889-EB597EC83279}"/>
              </a:ext>
            </a:extLst>
          </p:cNvPr>
          <p:cNvSpPr/>
          <p:nvPr/>
        </p:nvSpPr>
        <p:spPr>
          <a:xfrm>
            <a:off x="1888331" y="4098661"/>
            <a:ext cx="783749" cy="4631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91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5E3B7-B165-03A0-E03B-97ED5CE2B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7B3174AF-B098-BDC3-3432-918002A30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3987800"/>
          </a:xfrm>
        </p:spPr>
        <p:txBody>
          <a:bodyPr>
            <a:normAutofit fontScale="90000"/>
          </a:bodyPr>
          <a:lstStyle/>
          <a:p>
            <a:br>
              <a:rPr lang="tr-TR" sz="6000" b="1" dirty="0">
                <a:solidFill>
                  <a:schemeClr val="tx1"/>
                </a:solidFill>
              </a:rPr>
            </a:br>
            <a:br>
              <a:rPr lang="tr-TR" sz="6000" b="1" dirty="0">
                <a:solidFill>
                  <a:schemeClr val="tx1"/>
                </a:solidFill>
              </a:rPr>
            </a:br>
            <a:br>
              <a:rPr lang="tr-TR" sz="6000" b="1" dirty="0">
                <a:solidFill>
                  <a:schemeClr val="tx1"/>
                </a:solidFill>
              </a:rPr>
            </a:br>
            <a:br>
              <a:rPr lang="tr-TR" sz="6000" b="1" dirty="0">
                <a:solidFill>
                  <a:schemeClr val="tx1"/>
                </a:solidFill>
              </a:rPr>
            </a:br>
            <a:br>
              <a:rPr lang="tr-TR" sz="6000" b="1" dirty="0">
                <a:solidFill>
                  <a:schemeClr val="tx1"/>
                </a:solidFill>
              </a:rPr>
            </a:br>
            <a:r>
              <a:rPr lang="tr-TR" sz="6000" b="1" dirty="0">
                <a:solidFill>
                  <a:schemeClr val="tx1"/>
                </a:solidFill>
              </a:rPr>
              <a:t>Önce </a:t>
            </a:r>
            <a:r>
              <a:rPr lang="tr-TR" sz="6000" b="1" dirty="0" err="1">
                <a:solidFill>
                  <a:schemeClr val="tx1"/>
                </a:solidFill>
              </a:rPr>
              <a:t>inhaler</a:t>
            </a:r>
            <a:r>
              <a:rPr lang="tr-TR" sz="6000" b="1" dirty="0">
                <a:solidFill>
                  <a:schemeClr val="tx1"/>
                </a:solidFill>
              </a:rPr>
              <a:t> tekniği ve uyumu düzenlendi.</a:t>
            </a:r>
            <a:br>
              <a:rPr lang="tr-TR" sz="6000" b="1" dirty="0">
                <a:solidFill>
                  <a:schemeClr val="tx1"/>
                </a:solidFill>
              </a:rPr>
            </a:br>
            <a:r>
              <a:rPr lang="tr-TR" sz="6000" b="1" dirty="0">
                <a:solidFill>
                  <a:schemeClr val="tx1"/>
                </a:solidFill>
              </a:rPr>
              <a:t>Sigarayı bırakma önerildi.</a:t>
            </a:r>
            <a:br>
              <a:rPr lang="tr-TR" sz="6000" b="1" dirty="0">
                <a:solidFill>
                  <a:schemeClr val="tx1"/>
                </a:solidFill>
              </a:rPr>
            </a:b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CFEF6B-4F07-FB5F-F247-E04034F749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72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AB202-2326-0A03-7462-08AD18257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6798BC6E-BF6D-648A-9F08-47A5BDD5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EBB9A347-BF8E-2A06-1121-042A947676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b="1" dirty="0">
                <a:latin typeface="+mj-lt"/>
              </a:rPr>
              <a:t>1</a:t>
            </a:r>
            <a:r>
              <a:rPr lang="en-TR" b="1" dirty="0">
                <a:latin typeface="+mj-lt"/>
              </a:rPr>
              <a:t>. </a:t>
            </a:r>
            <a:r>
              <a:rPr lang="en-US" b="1" dirty="0">
                <a:latin typeface="+mj-lt"/>
              </a:rPr>
              <a:t>a</a:t>
            </a:r>
            <a:r>
              <a:rPr lang="en-TR" b="1" dirty="0">
                <a:latin typeface="+mj-lt"/>
              </a:rPr>
              <a:t>y kontrolü</a:t>
            </a:r>
          </a:p>
          <a:p>
            <a:r>
              <a:rPr lang="en-TR" dirty="0">
                <a:latin typeface="+mj-lt"/>
              </a:rPr>
              <a:t>AKT: 2</a:t>
            </a:r>
            <a:r>
              <a:rPr lang="tr-TR" dirty="0">
                <a:latin typeface="+mj-lt"/>
              </a:rPr>
              <a:t>3</a:t>
            </a:r>
            <a:endParaRPr lang="en-TR" dirty="0">
              <a:latin typeface="+mj-lt"/>
            </a:endParaRPr>
          </a:p>
          <a:p>
            <a:r>
              <a:rPr lang="en-TR" dirty="0">
                <a:latin typeface="+mj-lt"/>
              </a:rPr>
              <a:t>SSFM:olağan</a:t>
            </a:r>
          </a:p>
          <a:p>
            <a:r>
              <a:rPr lang="en-TR" dirty="0">
                <a:latin typeface="+mj-lt"/>
              </a:rPr>
              <a:t>SFT FEV1: </a:t>
            </a:r>
            <a:r>
              <a:rPr lang="tr-TR" dirty="0">
                <a:latin typeface="+mj-lt"/>
              </a:rPr>
              <a:t>3</a:t>
            </a:r>
            <a:r>
              <a:rPr lang="en-TR" dirty="0">
                <a:latin typeface="+mj-lt"/>
              </a:rPr>
              <a:t>.5 L %89 </a:t>
            </a:r>
            <a:endParaRPr lang="tr-TR" dirty="0">
              <a:latin typeface="+mj-lt"/>
            </a:endParaRPr>
          </a:p>
          <a:p>
            <a:r>
              <a:rPr lang="en-TR" dirty="0">
                <a:latin typeface="+mj-lt"/>
              </a:rPr>
              <a:t>FEV1/ FVC: %8</a:t>
            </a:r>
            <a:r>
              <a:rPr lang="tr-TR" dirty="0">
                <a:latin typeface="+mj-lt"/>
              </a:rPr>
              <a:t>4</a:t>
            </a:r>
            <a:endParaRPr lang="en-TR" dirty="0">
              <a:latin typeface="+mj-lt"/>
            </a:endParaRPr>
          </a:p>
          <a:p>
            <a:r>
              <a:rPr lang="en-TR" dirty="0">
                <a:latin typeface="+mj-lt"/>
              </a:rPr>
              <a:t>Atak yok</a:t>
            </a:r>
          </a:p>
          <a:p>
            <a:r>
              <a:rPr lang="en-TR" dirty="0">
                <a:latin typeface="+mj-lt"/>
              </a:rPr>
              <a:t>Yan etki yok</a:t>
            </a:r>
            <a:endParaRPr lang="tr-TR" dirty="0">
              <a:latin typeface="+mj-lt"/>
            </a:endParaRP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94C0118-AD61-113A-FBF8-8635646167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b="1" dirty="0">
                <a:latin typeface="+mj-lt"/>
              </a:rPr>
              <a:t>6</a:t>
            </a:r>
            <a:r>
              <a:rPr lang="en-TR" b="1" dirty="0">
                <a:latin typeface="+mj-lt"/>
              </a:rPr>
              <a:t>. </a:t>
            </a:r>
            <a:r>
              <a:rPr lang="en-US" b="1" dirty="0">
                <a:latin typeface="+mj-lt"/>
              </a:rPr>
              <a:t>a</a:t>
            </a:r>
            <a:r>
              <a:rPr lang="en-TR" b="1" dirty="0">
                <a:latin typeface="+mj-lt"/>
              </a:rPr>
              <a:t>y kontrolü</a:t>
            </a:r>
          </a:p>
          <a:p>
            <a:r>
              <a:rPr lang="en-TR" dirty="0">
                <a:latin typeface="+mj-lt"/>
              </a:rPr>
              <a:t>AKT: 25</a:t>
            </a:r>
          </a:p>
          <a:p>
            <a:r>
              <a:rPr lang="en-TR" dirty="0">
                <a:latin typeface="+mj-lt"/>
              </a:rPr>
              <a:t>SSFM:olağan</a:t>
            </a:r>
          </a:p>
          <a:p>
            <a:r>
              <a:rPr lang="en-TR" dirty="0">
                <a:latin typeface="+mj-lt"/>
              </a:rPr>
              <a:t>SFT FEV1: </a:t>
            </a:r>
            <a:r>
              <a:rPr lang="tr-TR" dirty="0">
                <a:latin typeface="+mj-lt"/>
              </a:rPr>
              <a:t>3</a:t>
            </a:r>
            <a:r>
              <a:rPr lang="en-TR" dirty="0">
                <a:latin typeface="+mj-lt"/>
              </a:rPr>
              <a:t>.6 L %</a:t>
            </a:r>
            <a:r>
              <a:rPr lang="tr-TR" dirty="0">
                <a:latin typeface="+mj-lt"/>
              </a:rPr>
              <a:t>90</a:t>
            </a:r>
          </a:p>
          <a:p>
            <a:r>
              <a:rPr lang="en-TR" dirty="0">
                <a:latin typeface="+mj-lt"/>
              </a:rPr>
              <a:t>FEV1/ FVC: %84</a:t>
            </a:r>
          </a:p>
          <a:p>
            <a:r>
              <a:rPr lang="en-TR" dirty="0">
                <a:latin typeface="+mj-lt"/>
              </a:rPr>
              <a:t>Atak yok</a:t>
            </a:r>
          </a:p>
          <a:p>
            <a:r>
              <a:rPr lang="en-TR" dirty="0">
                <a:latin typeface="+mj-lt"/>
              </a:rPr>
              <a:t>Yan etki yok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31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lutlar tasarım şablo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49_TF03460508" id="{7961A5F8-AD37-46E5-B777-83CDBC30EA30}" vid="{87683579-34D0-4B0D-9A12-F5DF22159786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Bulutlar tasarım slaytları</Template>
  <TotalTime>169</TotalTime>
  <Words>707</Words>
  <Application>Microsoft Office PowerPoint</Application>
  <PresentationFormat>Geniş ekran</PresentationFormat>
  <Paragraphs>155</Paragraphs>
  <Slides>24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</vt:lpstr>
      <vt:lpstr>Courier New</vt:lpstr>
      <vt:lpstr>Bulutlar tasarım şablonu</vt:lpstr>
      <vt:lpstr>        Vakalarla Ağır Astım </vt:lpstr>
      <vt:lpstr>1. Vaka  53 yaş, erkek hasta, memur</vt:lpstr>
      <vt:lpstr>53 yaş, erkek hasta, memur</vt:lpstr>
      <vt:lpstr>Astım kontrolü değerlendirilmesi</vt:lpstr>
      <vt:lpstr>Spirometri</vt:lpstr>
      <vt:lpstr>Laboratuvar</vt:lpstr>
      <vt:lpstr>Tanıyı doğrula (tedavisi zor astım? ağır astım?)</vt:lpstr>
      <vt:lpstr>     Önce inhaler tekniği ve uyumu düzenlendi. Sigarayı bırakma önerildi. </vt:lpstr>
      <vt:lpstr>PowerPoint Sunusu</vt:lpstr>
      <vt:lpstr>2. Vaka  39 yaş, kadın hasta, ev hanımı</vt:lpstr>
      <vt:lpstr>39 yaş, kadın hasta, ev hanımı</vt:lpstr>
      <vt:lpstr>Astım kontrolü değerlendirilmesi</vt:lpstr>
      <vt:lpstr>Spirometri</vt:lpstr>
      <vt:lpstr>Laboratuvar</vt:lpstr>
      <vt:lpstr>Tanıyı doğrula!!!</vt:lpstr>
      <vt:lpstr>Tedaviyi optimize et</vt:lpstr>
      <vt:lpstr>GINA</vt:lpstr>
      <vt:lpstr>Basamak 4-5’de ek tedavi olarak LAMA</vt:lpstr>
      <vt:lpstr>PowerPoint Sunusu</vt:lpstr>
      <vt:lpstr>PowerPoint Sunusu</vt:lpstr>
      <vt:lpstr>İdame flutikazon fruat-umeklidinyum-vilanterol 200 mcg + 62,5 mcg + 25 mcg ile değiştirildi.</vt:lpstr>
      <vt:lpstr>PowerPoint Sunusu</vt:lpstr>
      <vt:lpstr> Unutmayalım!!!</vt:lpstr>
      <vt:lpstr> TEŞEKKÜR EDERİM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begüm gorgulu</dc:creator>
  <cp:lastModifiedBy>begüm gorgulu</cp:lastModifiedBy>
  <cp:revision>67</cp:revision>
  <dcterms:created xsi:type="dcterms:W3CDTF">2025-04-04T11:26:53Z</dcterms:created>
  <dcterms:modified xsi:type="dcterms:W3CDTF">2025-04-25T13:54:51Z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